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Arimo" panose="020B060402020202020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Montserrat" panose="00000500000000000000" pitchFamily="2" charset="0"/>
      <p:regular r:id="rId31"/>
      <p:bold r:id="rId32"/>
      <p:italic r:id="rId33"/>
      <p:boldItalic r:id="rId34"/>
    </p:embeddedFont>
    <p:embeddedFont>
      <p:font typeface="Playfair Display" panose="00000500000000000000" pitchFamily="2" charset="0"/>
      <p:regular r:id="rId35"/>
      <p:bold r:id="rId36"/>
      <p:italic r:id="rId37"/>
      <p:boldItalic r:id="rId38"/>
    </p:embeddedFont>
    <p:embeddedFont>
      <p:font typeface="Raleway"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hvIXXOxBr6JXtFutvkolpLqwob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588"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4" name="Google Shape;214;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0b69aa1bde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5" name="Google Shape;225;g10b69aa1bde_0_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0" name="Google Shape;240;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7" name="Google Shape;277;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7" name="Google Shape;287;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0b69aa1bde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7" name="Google Shape;297;g10b69aa1bde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7" name="Google Shape;307;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7" name="Google Shape;327;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7" name="Google Shape;337;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7" name="Google Shape;347;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 name="Google Shape;103;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0b69aa1bde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6" name="Google Shape;136;g10b69aa1bde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5" name="Google Shape;155;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8" name="Google Shape;188;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2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2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2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8"/>
          <p:cNvSpPr>
            <a:spLocks noGrp="1"/>
          </p:cNvSpPr>
          <p:nvPr>
            <p:ph type="pic" idx="2"/>
          </p:nvPr>
        </p:nvSpPr>
        <p:spPr>
          <a:xfrm>
            <a:off x="1792288" y="612775"/>
            <a:ext cx="5486400" cy="4114800"/>
          </a:xfrm>
          <a:prstGeom prst="rect">
            <a:avLst/>
          </a:prstGeom>
          <a:noFill/>
          <a:ln>
            <a:noFill/>
          </a:ln>
        </p:spPr>
      </p:sp>
      <p:sp>
        <p:nvSpPr>
          <p:cNvPr id="64" name="Google Shape;64;p2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83"/>
        <p:cNvGrpSpPr/>
        <p:nvPr/>
      </p:nvGrpSpPr>
      <p:grpSpPr>
        <a:xfrm>
          <a:off x="0" y="0"/>
          <a:ext cx="0" cy="0"/>
          <a:chOff x="0" y="0"/>
          <a:chExt cx="0" cy="0"/>
        </a:xfrm>
      </p:grpSpPr>
      <p:sp>
        <p:nvSpPr>
          <p:cNvPr id="84" name="Google Shape;84;p1"/>
          <p:cNvSpPr txBox="1"/>
          <p:nvPr/>
        </p:nvSpPr>
        <p:spPr>
          <a:xfrm>
            <a:off x="1028700" y="963970"/>
            <a:ext cx="5697900" cy="4308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Clr>
                <a:srgbClr val="000000"/>
              </a:buClr>
              <a:buSzPts val="2799"/>
              <a:buFont typeface="Arial"/>
              <a:buNone/>
            </a:pPr>
            <a:r>
              <a:rPr lang="en-US" sz="2799" b="0" i="0" u="none" strike="noStrike" cap="none">
                <a:solidFill>
                  <a:srgbClr val="35382F"/>
                </a:solidFill>
                <a:latin typeface="Montserrat"/>
                <a:ea typeface="Montserrat"/>
                <a:cs typeface="Montserrat"/>
                <a:sym typeface="Montserrat"/>
              </a:rPr>
              <a:t>VISION WORKBOOK</a:t>
            </a:r>
            <a:endParaRPr sz="1400" b="0" i="0" u="none" strike="noStrike" cap="none">
              <a:solidFill>
                <a:srgbClr val="000000"/>
              </a:solidFill>
              <a:latin typeface="Arial"/>
              <a:ea typeface="Arial"/>
              <a:cs typeface="Arial"/>
              <a:sym typeface="Arial"/>
            </a:endParaRPr>
          </a:p>
        </p:txBody>
      </p:sp>
      <p:sp>
        <p:nvSpPr>
          <p:cNvPr id="85" name="Google Shape;85;p1"/>
          <p:cNvSpPr txBox="1"/>
          <p:nvPr/>
        </p:nvSpPr>
        <p:spPr>
          <a:xfrm>
            <a:off x="3296925" y="3013925"/>
            <a:ext cx="5812800" cy="3848700"/>
          </a:xfrm>
          <a:prstGeom prst="rect">
            <a:avLst/>
          </a:prstGeom>
          <a:noFill/>
          <a:ln>
            <a:noFill/>
          </a:ln>
        </p:spPr>
        <p:txBody>
          <a:bodyPr spcFirstLastPara="1" wrap="square" lIns="0" tIns="0" rIns="0" bIns="0" anchor="t" anchorCtr="0">
            <a:normAutofit/>
          </a:bodyPr>
          <a:lstStyle/>
          <a:p>
            <a:pPr marL="0" marR="0" lvl="0" indent="0" algn="ctr" rtl="0">
              <a:lnSpc>
                <a:spcPct val="67000"/>
              </a:lnSpc>
              <a:spcBef>
                <a:spcPts val="0"/>
              </a:spcBef>
              <a:spcAft>
                <a:spcPts val="0"/>
              </a:spcAft>
              <a:buClr>
                <a:srgbClr val="000000"/>
              </a:buClr>
              <a:buSzPts val="10080"/>
              <a:buFont typeface="Arial"/>
              <a:buNone/>
            </a:pPr>
            <a:r>
              <a:rPr lang="en-US" sz="5940" i="0" u="none" strike="noStrike" cap="none">
                <a:solidFill>
                  <a:srgbClr val="35382F"/>
                </a:solidFill>
                <a:latin typeface="Montserrat"/>
                <a:ea typeface="Montserrat"/>
                <a:cs typeface="Montserrat"/>
                <a:sym typeface="Montserrat"/>
              </a:rPr>
              <a:t>2022</a:t>
            </a:r>
            <a:r>
              <a:rPr lang="en-US" sz="5940">
                <a:solidFill>
                  <a:srgbClr val="35382F"/>
                </a:solidFill>
                <a:latin typeface="Montserrat"/>
                <a:ea typeface="Montserrat"/>
                <a:cs typeface="Montserrat"/>
                <a:sym typeface="Montserrat"/>
              </a:rPr>
              <a:t> </a:t>
            </a:r>
            <a:endParaRPr sz="5940">
              <a:solidFill>
                <a:srgbClr val="35382F"/>
              </a:solidFill>
              <a:latin typeface="Montserrat"/>
              <a:ea typeface="Montserrat"/>
              <a:cs typeface="Montserrat"/>
              <a:sym typeface="Montserrat"/>
            </a:endParaRPr>
          </a:p>
          <a:p>
            <a:pPr marL="0" marR="0" lvl="0" indent="0" algn="ctr" rtl="0">
              <a:lnSpc>
                <a:spcPct val="67000"/>
              </a:lnSpc>
              <a:spcBef>
                <a:spcPts val="0"/>
              </a:spcBef>
              <a:spcAft>
                <a:spcPts val="0"/>
              </a:spcAft>
              <a:buClr>
                <a:srgbClr val="000000"/>
              </a:buClr>
              <a:buSzPts val="10080"/>
              <a:buFont typeface="Arial"/>
              <a:buNone/>
            </a:pPr>
            <a:r>
              <a:rPr lang="en-US" sz="5940">
                <a:solidFill>
                  <a:srgbClr val="35382F"/>
                </a:solidFill>
                <a:latin typeface="Montserrat"/>
                <a:ea typeface="Montserrat"/>
                <a:cs typeface="Montserrat"/>
                <a:sym typeface="Montserrat"/>
              </a:rPr>
              <a:t>Greater Missouri Leadership Challenge</a:t>
            </a:r>
            <a:endParaRPr sz="5800" i="0" u="none" strike="noStrike" cap="none">
              <a:solidFill>
                <a:srgbClr val="000000"/>
              </a:solidFill>
              <a:latin typeface="Montserrat"/>
              <a:ea typeface="Montserrat"/>
              <a:cs typeface="Montserrat"/>
              <a:sym typeface="Montserrat"/>
            </a:endParaRPr>
          </a:p>
        </p:txBody>
      </p:sp>
      <p:sp>
        <p:nvSpPr>
          <p:cNvPr id="86" name="Google Shape;86;p1"/>
          <p:cNvSpPr txBox="1"/>
          <p:nvPr/>
        </p:nvSpPr>
        <p:spPr>
          <a:xfrm>
            <a:off x="2373546" y="8968752"/>
            <a:ext cx="6726600" cy="3540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2300"/>
              <a:buFont typeface="Arial"/>
              <a:buNone/>
            </a:pPr>
            <a:r>
              <a:rPr lang="en-US" sz="2300" b="0" i="1" u="none" strike="noStrike" cap="none">
                <a:solidFill>
                  <a:srgbClr val="35382F"/>
                </a:solidFill>
                <a:latin typeface="Playfair Display"/>
                <a:ea typeface="Playfair Display"/>
                <a:cs typeface="Playfair Display"/>
                <a:sym typeface="Playfair Display"/>
              </a:rPr>
              <a:t>a guide to living your purpose</a:t>
            </a:r>
            <a:endParaRPr sz="1400" b="0" i="1" u="none" strike="noStrike" cap="none">
              <a:solidFill>
                <a:srgbClr val="000000"/>
              </a:solidFill>
              <a:latin typeface="Arial"/>
              <a:ea typeface="Arial"/>
              <a:cs typeface="Arial"/>
              <a:sym typeface="Arial"/>
            </a:endParaRPr>
          </a:p>
        </p:txBody>
      </p:sp>
      <p:pic>
        <p:nvPicPr>
          <p:cNvPr id="87" name="Google Shape;87;p1"/>
          <p:cNvPicPr preferRelativeResize="0"/>
          <p:nvPr/>
        </p:nvPicPr>
        <p:blipFill rotWithShape="1">
          <a:blip r:embed="rId3">
            <a:alphaModFix/>
          </a:blip>
          <a:srcRect t="6631" b="9108"/>
          <a:stretch/>
        </p:blipFill>
        <p:spPr>
          <a:xfrm>
            <a:off x="10119300" y="-34300"/>
            <a:ext cx="8168700" cy="10321299"/>
          </a:xfrm>
          <a:prstGeom prst="rect">
            <a:avLst/>
          </a:prstGeom>
          <a:noFill/>
          <a:ln>
            <a:noFill/>
          </a:ln>
        </p:spPr>
      </p:pic>
      <p:pic>
        <p:nvPicPr>
          <p:cNvPr id="88" name="Google Shape;88;p1"/>
          <p:cNvPicPr preferRelativeResize="0"/>
          <p:nvPr/>
        </p:nvPicPr>
        <p:blipFill rotWithShape="1">
          <a:blip r:embed="rId3">
            <a:alphaModFix/>
          </a:blip>
          <a:srcRect l="21607" t="30974" r="63133" b="31776"/>
          <a:stretch/>
        </p:blipFill>
        <p:spPr>
          <a:xfrm>
            <a:off x="-2" y="2657500"/>
            <a:ext cx="1358274" cy="4972001"/>
          </a:xfrm>
          <a:prstGeom prst="rect">
            <a:avLst/>
          </a:prstGeom>
          <a:noFill/>
          <a:ln>
            <a:noFill/>
          </a:ln>
        </p:spPr>
      </p:pic>
      <p:sp>
        <p:nvSpPr>
          <p:cNvPr id="89" name="Google Shape;89;p1"/>
          <p:cNvSpPr/>
          <p:nvPr/>
        </p:nvSpPr>
        <p:spPr>
          <a:xfrm>
            <a:off x="7212470" y="1028700"/>
            <a:ext cx="1897240" cy="3421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a:off x="1028700" y="9086929"/>
            <a:ext cx="765659" cy="171371"/>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 name="Google Shape;91;p1"/>
          <p:cNvPicPr preferRelativeResize="0"/>
          <p:nvPr/>
        </p:nvPicPr>
        <p:blipFill>
          <a:blip r:embed="rId4">
            <a:alphaModFix/>
          </a:blip>
          <a:stretch>
            <a:fillRect/>
          </a:stretch>
        </p:blipFill>
        <p:spPr>
          <a:xfrm>
            <a:off x="5189672" y="6081125"/>
            <a:ext cx="1801328" cy="180132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215"/>
        <p:cNvGrpSpPr/>
        <p:nvPr/>
      </p:nvGrpSpPr>
      <p:grpSpPr>
        <a:xfrm>
          <a:off x="0" y="0"/>
          <a:ext cx="0" cy="0"/>
          <a:chOff x="0" y="0"/>
          <a:chExt cx="0" cy="0"/>
        </a:xfrm>
      </p:grpSpPr>
      <p:sp>
        <p:nvSpPr>
          <p:cNvPr id="216" name="Google Shape;216;p9"/>
          <p:cNvSpPr txBox="1"/>
          <p:nvPr/>
        </p:nvSpPr>
        <p:spPr>
          <a:xfrm rot="5400000">
            <a:off x="13033175" y="4694550"/>
            <a:ext cx="7686600" cy="431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2800"/>
              <a:buFont typeface="Arial"/>
              <a:buNone/>
            </a:pPr>
            <a:r>
              <a:rPr lang="en-US" sz="2800" b="0" i="1" u="none" strike="noStrike" cap="none">
                <a:solidFill>
                  <a:srgbClr val="35382F"/>
                </a:solidFill>
                <a:latin typeface="Playfair Display"/>
                <a:ea typeface="Playfair Display"/>
                <a:cs typeface="Playfair Display"/>
                <a:sym typeface="Playfair Display"/>
              </a:rPr>
              <a:t>Choose one thing you want to learn to do this year.</a:t>
            </a:r>
            <a:endParaRPr sz="1400" b="0" i="1" u="none" strike="noStrike" cap="none">
              <a:solidFill>
                <a:srgbClr val="000000"/>
              </a:solidFill>
              <a:latin typeface="Arial"/>
              <a:ea typeface="Arial"/>
              <a:cs typeface="Arial"/>
              <a:sym typeface="Arial"/>
            </a:endParaRPr>
          </a:p>
        </p:txBody>
      </p:sp>
      <p:grpSp>
        <p:nvGrpSpPr>
          <p:cNvPr id="217" name="Google Shape;217;p9"/>
          <p:cNvGrpSpPr/>
          <p:nvPr/>
        </p:nvGrpSpPr>
        <p:grpSpPr>
          <a:xfrm>
            <a:off x="1028700" y="2602715"/>
            <a:ext cx="7524393" cy="6954163"/>
            <a:chOff x="0" y="523875"/>
            <a:chExt cx="10032524" cy="9272218"/>
          </a:xfrm>
        </p:grpSpPr>
        <p:sp>
          <p:nvSpPr>
            <p:cNvPr id="218" name="Google Shape;218;p9"/>
            <p:cNvSpPr txBox="1"/>
            <p:nvPr/>
          </p:nvSpPr>
          <p:spPr>
            <a:xfrm>
              <a:off x="0" y="9119818"/>
              <a:ext cx="10032524" cy="676275"/>
            </a:xfrm>
            <a:prstGeom prst="rect">
              <a:avLst/>
            </a:prstGeom>
            <a:noFill/>
            <a:ln>
              <a:noFill/>
            </a:ln>
          </p:spPr>
          <p:txBody>
            <a:bodyPr spcFirstLastPara="1" wrap="square" lIns="0" tIns="0" rIns="0" bIns="0" anchor="t" anchorCtr="0">
              <a:spAutoFit/>
            </a:bodyPr>
            <a:lstStyle/>
            <a:p>
              <a:pPr marL="0" marR="0" lvl="0" indent="0" algn="l" rtl="0">
                <a:lnSpc>
                  <a:spcPct val="2333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 name="Google Shape;219;p9"/>
            <p:cNvSpPr txBox="1"/>
            <p:nvPr/>
          </p:nvSpPr>
          <p:spPr>
            <a:xfrm>
              <a:off x="0" y="523875"/>
              <a:ext cx="10032524" cy="7839658"/>
            </a:xfrm>
            <a:prstGeom prst="rect">
              <a:avLst/>
            </a:prstGeom>
            <a:noFill/>
            <a:ln>
              <a:noFill/>
            </a:ln>
          </p:spPr>
          <p:txBody>
            <a:bodyPr spcFirstLastPara="1" wrap="square" lIns="0" tIns="0" rIns="0" bIns="0" anchor="t" anchorCtr="0">
              <a:spAutoFit/>
            </a:bodyPr>
            <a:lstStyle/>
            <a:p>
              <a:pPr marL="0" marR="0" lvl="0" indent="0" algn="l" rtl="0">
                <a:lnSpc>
                  <a:spcPct val="87000"/>
                </a:lnSpc>
                <a:spcBef>
                  <a:spcPts val="0"/>
                </a:spcBef>
                <a:spcAft>
                  <a:spcPts val="0"/>
                </a:spcAft>
                <a:buClr>
                  <a:srgbClr val="000000"/>
                </a:buClr>
                <a:buSzPts val="16800"/>
                <a:buFont typeface="Arial"/>
                <a:buNone/>
              </a:pPr>
              <a:r>
                <a:rPr lang="en-US" sz="16800" b="0" i="0" u="none" strike="noStrike" cap="none">
                  <a:solidFill>
                    <a:srgbClr val="35382F"/>
                  </a:solidFill>
                  <a:latin typeface="Playfair Display"/>
                  <a:ea typeface="Playfair Display"/>
                  <a:cs typeface="Playfair Display"/>
                  <a:sym typeface="Playfair Display"/>
                </a:rPr>
                <a:t>I will learn to surf. </a:t>
              </a:r>
              <a:endParaRPr sz="1400" b="0" i="0" u="none" strike="noStrike" cap="none">
                <a:solidFill>
                  <a:srgbClr val="000000"/>
                </a:solidFill>
                <a:latin typeface="Arial"/>
                <a:ea typeface="Arial"/>
                <a:cs typeface="Arial"/>
                <a:sym typeface="Arial"/>
              </a:endParaRPr>
            </a:p>
          </p:txBody>
        </p:sp>
      </p:grpSp>
      <p:pic>
        <p:nvPicPr>
          <p:cNvPr id="220" name="Google Shape;220;p9"/>
          <p:cNvPicPr preferRelativeResize="0"/>
          <p:nvPr/>
        </p:nvPicPr>
        <p:blipFill rotWithShape="1">
          <a:blip r:embed="rId3">
            <a:alphaModFix/>
          </a:blip>
          <a:srcRect l="18316" r="18315"/>
          <a:stretch/>
        </p:blipFill>
        <p:spPr>
          <a:xfrm>
            <a:off x="9144000" y="-552450"/>
            <a:ext cx="5784038" cy="11391900"/>
          </a:xfrm>
          <a:prstGeom prst="rect">
            <a:avLst/>
          </a:prstGeom>
          <a:noFill/>
          <a:ln>
            <a:noFill/>
          </a:ln>
        </p:spPr>
      </p:pic>
      <p:sp>
        <p:nvSpPr>
          <p:cNvPr id="221" name="Google Shape;221;p9"/>
          <p:cNvSpPr/>
          <p:nvPr/>
        </p:nvSpPr>
        <p:spPr>
          <a:xfrm>
            <a:off x="16493641" y="9086929"/>
            <a:ext cx="765659" cy="171371"/>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9"/>
          <p:cNvSpPr/>
          <p:nvPr/>
        </p:nvSpPr>
        <p:spPr>
          <a:xfrm>
            <a:off x="1028700" y="1028700"/>
            <a:ext cx="6743700" cy="381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226"/>
        <p:cNvGrpSpPr/>
        <p:nvPr/>
      </p:nvGrpSpPr>
      <p:grpSpPr>
        <a:xfrm>
          <a:off x="0" y="0"/>
          <a:ext cx="0" cy="0"/>
          <a:chOff x="0" y="0"/>
          <a:chExt cx="0" cy="0"/>
        </a:xfrm>
      </p:grpSpPr>
      <p:sp>
        <p:nvSpPr>
          <p:cNvPr id="227" name="Google Shape;227;g10b69aa1bde_0_46"/>
          <p:cNvSpPr txBox="1"/>
          <p:nvPr/>
        </p:nvSpPr>
        <p:spPr>
          <a:xfrm rot="5400000">
            <a:off x="13141025" y="4802400"/>
            <a:ext cx="7686600" cy="21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2800"/>
              <a:buFont typeface="Arial"/>
              <a:buNone/>
            </a:pPr>
            <a:endParaRPr sz="1400" b="0" i="1" u="none" strike="noStrike" cap="none">
              <a:solidFill>
                <a:srgbClr val="000000"/>
              </a:solidFill>
              <a:latin typeface="Arial"/>
              <a:ea typeface="Arial"/>
              <a:cs typeface="Arial"/>
              <a:sym typeface="Arial"/>
            </a:endParaRPr>
          </a:p>
        </p:txBody>
      </p:sp>
      <p:grpSp>
        <p:nvGrpSpPr>
          <p:cNvPr id="228" name="Google Shape;228;g10b69aa1bde_0_46"/>
          <p:cNvGrpSpPr/>
          <p:nvPr/>
        </p:nvGrpSpPr>
        <p:grpSpPr>
          <a:xfrm>
            <a:off x="1028700" y="2602715"/>
            <a:ext cx="7524450" cy="6723932"/>
            <a:chOff x="0" y="523875"/>
            <a:chExt cx="10032600" cy="8965243"/>
          </a:xfrm>
        </p:grpSpPr>
        <p:sp>
          <p:nvSpPr>
            <p:cNvPr id="229" name="Google Shape;229;g10b69aa1bde_0_46"/>
            <p:cNvSpPr txBox="1"/>
            <p:nvPr/>
          </p:nvSpPr>
          <p:spPr>
            <a:xfrm>
              <a:off x="0" y="9119818"/>
              <a:ext cx="10032600" cy="369300"/>
            </a:xfrm>
            <a:prstGeom prst="rect">
              <a:avLst/>
            </a:prstGeom>
            <a:noFill/>
            <a:ln>
              <a:noFill/>
            </a:ln>
          </p:spPr>
          <p:txBody>
            <a:bodyPr spcFirstLastPara="1" wrap="square" lIns="0" tIns="0" rIns="0" bIns="0" anchor="t" anchorCtr="0">
              <a:spAutoFit/>
            </a:bodyPr>
            <a:lstStyle/>
            <a:p>
              <a:pPr marL="0" marR="0" lvl="0" indent="0" algn="l" rtl="0">
                <a:lnSpc>
                  <a:spcPct val="2333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 name="Google Shape;230;g10b69aa1bde_0_46"/>
            <p:cNvSpPr txBox="1"/>
            <p:nvPr/>
          </p:nvSpPr>
          <p:spPr>
            <a:xfrm>
              <a:off x="0" y="523875"/>
              <a:ext cx="10032600" cy="40200"/>
            </a:xfrm>
            <a:prstGeom prst="rect">
              <a:avLst/>
            </a:prstGeom>
            <a:noFill/>
            <a:ln>
              <a:noFill/>
            </a:ln>
          </p:spPr>
          <p:txBody>
            <a:bodyPr spcFirstLastPara="1" wrap="square" lIns="0" tIns="0" rIns="0" bIns="0" anchor="t" anchorCtr="0">
              <a:spAutoFit/>
            </a:bodyPr>
            <a:lstStyle/>
            <a:p>
              <a:pPr marL="0" marR="0" lvl="0" indent="0" algn="l" rtl="0">
                <a:lnSpc>
                  <a:spcPct val="87000"/>
                </a:lnSpc>
                <a:spcBef>
                  <a:spcPts val="0"/>
                </a:spcBef>
                <a:spcAft>
                  <a:spcPts val="0"/>
                </a:spcAft>
                <a:buClr>
                  <a:srgbClr val="000000"/>
                </a:buClr>
                <a:buSzPts val="16800"/>
                <a:buFont typeface="Arial"/>
                <a:buNone/>
              </a:pPr>
              <a:endParaRPr sz="100" b="0" i="0" u="none" strike="noStrike" cap="none">
                <a:solidFill>
                  <a:srgbClr val="000000"/>
                </a:solidFill>
                <a:latin typeface="Arial"/>
                <a:ea typeface="Arial"/>
                <a:cs typeface="Arial"/>
                <a:sym typeface="Arial"/>
              </a:endParaRPr>
            </a:p>
          </p:txBody>
        </p:sp>
      </p:grpSp>
      <p:pic>
        <p:nvPicPr>
          <p:cNvPr id="231" name="Google Shape;231;g10b69aa1bde_0_46"/>
          <p:cNvPicPr preferRelativeResize="0"/>
          <p:nvPr/>
        </p:nvPicPr>
        <p:blipFill rotWithShape="1">
          <a:blip r:embed="rId3">
            <a:alphaModFix/>
          </a:blip>
          <a:srcRect l="18719" r="18713"/>
          <a:stretch/>
        </p:blipFill>
        <p:spPr>
          <a:xfrm>
            <a:off x="9503950" y="-552450"/>
            <a:ext cx="5424099" cy="10682977"/>
          </a:xfrm>
          <a:prstGeom prst="rect">
            <a:avLst/>
          </a:prstGeom>
          <a:noFill/>
          <a:ln>
            <a:noFill/>
          </a:ln>
        </p:spPr>
      </p:pic>
      <p:sp>
        <p:nvSpPr>
          <p:cNvPr id="232" name="Google Shape;232;g10b69aa1bde_0_46"/>
          <p:cNvSpPr/>
          <p:nvPr/>
        </p:nvSpPr>
        <p:spPr>
          <a:xfrm>
            <a:off x="16447591" y="9071554"/>
            <a:ext cx="765600" cy="1713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g10b69aa1bde_0_46"/>
          <p:cNvSpPr/>
          <p:nvPr/>
        </p:nvSpPr>
        <p:spPr>
          <a:xfrm>
            <a:off x="1028700" y="1028700"/>
            <a:ext cx="6743700" cy="381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g10b69aa1bde_0_46"/>
          <p:cNvSpPr txBox="1"/>
          <p:nvPr/>
        </p:nvSpPr>
        <p:spPr>
          <a:xfrm>
            <a:off x="7692225" y="4237625"/>
            <a:ext cx="884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35" name="Google Shape;235;g10b69aa1bde_0_46"/>
          <p:cNvSpPr txBox="1">
            <a:spLocks noGrp="1"/>
          </p:cNvSpPr>
          <p:nvPr>
            <p:ph type="ctrTitle"/>
          </p:nvPr>
        </p:nvSpPr>
        <p:spPr>
          <a:xfrm>
            <a:off x="685800" y="2130425"/>
            <a:ext cx="7772400" cy="1470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5000" b="1"/>
              <a:t>Maximize Your Strengths</a:t>
            </a:r>
            <a:endParaRPr sz="5000" b="1"/>
          </a:p>
        </p:txBody>
      </p:sp>
      <p:sp>
        <p:nvSpPr>
          <p:cNvPr id="236" name="Google Shape;236;g10b69aa1bde_0_46"/>
          <p:cNvSpPr txBox="1">
            <a:spLocks noGrp="1"/>
          </p:cNvSpPr>
          <p:nvPr>
            <p:ph type="subTitle" idx="1"/>
          </p:nvPr>
        </p:nvSpPr>
        <p:spPr>
          <a:xfrm>
            <a:off x="1292775" y="3778725"/>
            <a:ext cx="6996300" cy="3575700"/>
          </a:xfrm>
          <a:prstGeom prst="rect">
            <a:avLst/>
          </a:prstGeom>
        </p:spPr>
        <p:txBody>
          <a:bodyPr spcFirstLastPara="1" wrap="square" lIns="91425" tIns="45700" rIns="91425" bIns="45700" anchor="t" anchorCtr="0">
            <a:normAutofit lnSpcReduction="10000"/>
          </a:bodyPr>
          <a:lstStyle/>
          <a:p>
            <a:pPr marL="0" lvl="0" indent="0" algn="ctr" rtl="0">
              <a:lnSpc>
                <a:spcPct val="120000"/>
              </a:lnSpc>
              <a:spcBef>
                <a:spcPts val="0"/>
              </a:spcBef>
              <a:spcAft>
                <a:spcPts val="0"/>
              </a:spcAft>
              <a:buClr>
                <a:schemeClr val="dk1"/>
              </a:buClr>
              <a:buSzPts val="2800"/>
              <a:buFont typeface="Arial"/>
              <a:buNone/>
            </a:pPr>
            <a:r>
              <a:rPr lang="en-US" sz="3498" i="1">
                <a:solidFill>
                  <a:schemeClr val="dk1"/>
                </a:solidFill>
                <a:latin typeface="Playfair Display"/>
                <a:ea typeface="Playfair Display"/>
                <a:cs typeface="Playfair Display"/>
                <a:sym typeface="Playfair Display"/>
              </a:rPr>
              <a:t>Learn the importance of embracing your unique strengths, knowing how to pivot, and seeking trusted guidance through our Gallup’s Clifton Strengths conversations. </a:t>
            </a:r>
            <a:endParaRPr sz="2098" i="1">
              <a:solidFill>
                <a:schemeClr val="dk1"/>
              </a:solidFill>
              <a:latin typeface="Arial"/>
              <a:ea typeface="Arial"/>
              <a:cs typeface="Arial"/>
              <a:sym typeface="Arial"/>
            </a:endParaRPr>
          </a:p>
          <a:p>
            <a:pPr marL="0" lvl="0" indent="0" algn="ctr" rtl="0">
              <a:spcBef>
                <a:spcPts val="640"/>
              </a:spcBef>
              <a:spcAft>
                <a:spcPts val="0"/>
              </a:spcAft>
              <a:buNone/>
            </a:pPr>
            <a:endParaRPr sz="2800" i="1">
              <a:solidFill>
                <a:srgbClr val="35382F"/>
              </a:solidFill>
              <a:latin typeface="Playfair Display"/>
              <a:ea typeface="Playfair Display"/>
              <a:cs typeface="Playfair Display"/>
              <a:sym typeface="Playfair Display"/>
            </a:endParaRPr>
          </a:p>
        </p:txBody>
      </p:sp>
      <p:sp>
        <p:nvSpPr>
          <p:cNvPr id="237" name="Google Shape;237;g10b69aa1bde_0_46"/>
          <p:cNvSpPr/>
          <p:nvPr/>
        </p:nvSpPr>
        <p:spPr>
          <a:xfrm>
            <a:off x="1028691" y="9071554"/>
            <a:ext cx="765600" cy="1713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241"/>
        <p:cNvGrpSpPr/>
        <p:nvPr/>
      </p:nvGrpSpPr>
      <p:grpSpPr>
        <a:xfrm>
          <a:off x="0" y="0"/>
          <a:ext cx="0" cy="0"/>
          <a:chOff x="0" y="0"/>
          <a:chExt cx="0" cy="0"/>
        </a:xfrm>
      </p:grpSpPr>
      <p:sp>
        <p:nvSpPr>
          <p:cNvPr id="242" name="Google Shape;242;p10"/>
          <p:cNvSpPr/>
          <p:nvPr/>
        </p:nvSpPr>
        <p:spPr>
          <a:xfrm>
            <a:off x="1028700" y="1028700"/>
            <a:ext cx="8478501" cy="11451"/>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43" name="Google Shape;243;p10"/>
          <p:cNvGrpSpPr/>
          <p:nvPr/>
        </p:nvGrpSpPr>
        <p:grpSpPr>
          <a:xfrm>
            <a:off x="10876159" y="3030149"/>
            <a:ext cx="1850378" cy="2118255"/>
            <a:chOff x="0" y="0"/>
            <a:chExt cx="2467171" cy="2824340"/>
          </a:xfrm>
        </p:grpSpPr>
        <p:sp>
          <p:nvSpPr>
            <p:cNvPr id="244" name="Google Shape;244;p10"/>
            <p:cNvSpPr txBox="1"/>
            <p:nvPr/>
          </p:nvSpPr>
          <p:spPr>
            <a:xfrm>
              <a:off x="0" y="2479223"/>
              <a:ext cx="2467171" cy="345117"/>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464"/>
                <a:buFont typeface="Arial"/>
                <a:buNone/>
              </a:pPr>
              <a:r>
                <a:rPr lang="en-US" sz="1464" b="0" i="0" u="none" strike="noStrike" cap="none">
                  <a:solidFill>
                    <a:srgbClr val="35382F"/>
                  </a:solidFill>
                  <a:latin typeface="Raleway"/>
                  <a:ea typeface="Raleway"/>
                  <a:cs typeface="Raleway"/>
                  <a:sym typeface="Raleway"/>
                </a:rPr>
                <a:t>Relationships</a:t>
              </a:r>
              <a:endParaRPr sz="1400" b="0" i="0" u="none" strike="noStrike" cap="none">
                <a:solidFill>
                  <a:srgbClr val="000000"/>
                </a:solidFill>
                <a:latin typeface="Arial"/>
                <a:ea typeface="Arial"/>
                <a:cs typeface="Arial"/>
                <a:sym typeface="Arial"/>
              </a:endParaRPr>
            </a:p>
          </p:txBody>
        </p:sp>
        <p:sp>
          <p:nvSpPr>
            <p:cNvPr id="245" name="Google Shape;245;p10"/>
            <p:cNvSpPr/>
            <p:nvPr/>
          </p:nvSpPr>
          <p:spPr>
            <a:xfrm>
              <a:off x="408988" y="154836"/>
              <a:ext cx="1649194" cy="165658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6" name="Google Shape;246;p10"/>
            <p:cNvPicPr preferRelativeResize="0"/>
            <p:nvPr/>
          </p:nvPicPr>
          <p:blipFill rotWithShape="1">
            <a:blip r:embed="rId3">
              <a:alphaModFix/>
            </a:blip>
            <a:srcRect/>
            <a:stretch/>
          </p:blipFill>
          <p:spPr>
            <a:xfrm>
              <a:off x="250456" y="0"/>
              <a:ext cx="1966258" cy="1966258"/>
            </a:xfrm>
            <a:prstGeom prst="rect">
              <a:avLst/>
            </a:prstGeom>
            <a:noFill/>
            <a:ln>
              <a:noFill/>
            </a:ln>
          </p:spPr>
        </p:pic>
      </p:grpSp>
      <p:grpSp>
        <p:nvGrpSpPr>
          <p:cNvPr id="247" name="Google Shape;247;p10"/>
          <p:cNvGrpSpPr/>
          <p:nvPr/>
        </p:nvGrpSpPr>
        <p:grpSpPr>
          <a:xfrm>
            <a:off x="15408922" y="3141174"/>
            <a:ext cx="1850378" cy="2002128"/>
            <a:chOff x="0" y="0"/>
            <a:chExt cx="2467171" cy="2669504"/>
          </a:xfrm>
        </p:grpSpPr>
        <p:sp>
          <p:nvSpPr>
            <p:cNvPr id="248" name="Google Shape;248;p10"/>
            <p:cNvSpPr txBox="1"/>
            <p:nvPr/>
          </p:nvSpPr>
          <p:spPr>
            <a:xfrm>
              <a:off x="0" y="2324387"/>
              <a:ext cx="2467171" cy="345117"/>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464"/>
                <a:buFont typeface="Arial"/>
                <a:buNone/>
              </a:pPr>
              <a:r>
                <a:rPr lang="en-US" sz="1464" b="0" i="0" u="none" strike="noStrike" cap="none">
                  <a:solidFill>
                    <a:srgbClr val="35382F"/>
                  </a:solidFill>
                  <a:latin typeface="Raleway"/>
                  <a:ea typeface="Raleway"/>
                  <a:cs typeface="Raleway"/>
                  <a:sym typeface="Raleway"/>
                </a:rPr>
                <a:t>Health</a:t>
              </a:r>
              <a:endParaRPr sz="1400" b="0" i="0" u="none" strike="noStrike" cap="none">
                <a:solidFill>
                  <a:srgbClr val="000000"/>
                </a:solidFill>
                <a:latin typeface="Arial"/>
                <a:ea typeface="Arial"/>
                <a:cs typeface="Arial"/>
                <a:sym typeface="Arial"/>
              </a:endParaRPr>
            </a:p>
          </p:txBody>
        </p:sp>
        <p:sp>
          <p:nvSpPr>
            <p:cNvPr id="249" name="Google Shape;249;p10"/>
            <p:cNvSpPr/>
            <p:nvPr/>
          </p:nvSpPr>
          <p:spPr>
            <a:xfrm>
              <a:off x="408988" y="0"/>
              <a:ext cx="1649194" cy="165658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0" name="Google Shape;250;p10"/>
          <p:cNvGrpSpPr/>
          <p:nvPr/>
        </p:nvGrpSpPr>
        <p:grpSpPr>
          <a:xfrm>
            <a:off x="13169389" y="3015203"/>
            <a:ext cx="1850378" cy="2133201"/>
            <a:chOff x="0" y="0"/>
            <a:chExt cx="2467171" cy="2844268"/>
          </a:xfrm>
        </p:grpSpPr>
        <p:sp>
          <p:nvSpPr>
            <p:cNvPr id="251" name="Google Shape;251;p10"/>
            <p:cNvSpPr txBox="1"/>
            <p:nvPr/>
          </p:nvSpPr>
          <p:spPr>
            <a:xfrm>
              <a:off x="0" y="2499151"/>
              <a:ext cx="2467171" cy="345117"/>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464"/>
                <a:buFont typeface="Arial"/>
                <a:buNone/>
              </a:pPr>
              <a:r>
                <a:rPr lang="en-US" sz="1464" b="0" i="0" u="none" strike="noStrike" cap="none">
                  <a:solidFill>
                    <a:srgbClr val="35382F"/>
                  </a:solidFill>
                  <a:latin typeface="Raleway"/>
                  <a:ea typeface="Raleway"/>
                  <a:cs typeface="Raleway"/>
                  <a:sym typeface="Raleway"/>
                </a:rPr>
                <a:t>Career</a:t>
              </a:r>
              <a:endParaRPr sz="1400" b="0" i="0" u="none" strike="noStrike" cap="none">
                <a:solidFill>
                  <a:srgbClr val="000000"/>
                </a:solidFill>
                <a:latin typeface="Arial"/>
                <a:ea typeface="Arial"/>
                <a:cs typeface="Arial"/>
                <a:sym typeface="Arial"/>
              </a:endParaRPr>
            </a:p>
          </p:txBody>
        </p:sp>
        <p:sp>
          <p:nvSpPr>
            <p:cNvPr id="252" name="Google Shape;252;p10"/>
            <p:cNvSpPr/>
            <p:nvPr/>
          </p:nvSpPr>
          <p:spPr>
            <a:xfrm>
              <a:off x="408988" y="174764"/>
              <a:ext cx="1649194" cy="165658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 name="Google Shape;253;p10"/>
            <p:cNvPicPr preferRelativeResize="0"/>
            <p:nvPr/>
          </p:nvPicPr>
          <p:blipFill rotWithShape="1">
            <a:blip r:embed="rId4">
              <a:alphaModFix/>
            </a:blip>
            <a:srcRect/>
            <a:stretch/>
          </p:blipFill>
          <p:spPr>
            <a:xfrm>
              <a:off x="230528" y="0"/>
              <a:ext cx="2006115" cy="2006115"/>
            </a:xfrm>
            <a:prstGeom prst="rect">
              <a:avLst/>
            </a:prstGeom>
            <a:noFill/>
            <a:ln>
              <a:noFill/>
            </a:ln>
          </p:spPr>
        </p:pic>
      </p:grpSp>
      <p:grpSp>
        <p:nvGrpSpPr>
          <p:cNvPr id="254" name="Google Shape;254;p10"/>
          <p:cNvGrpSpPr/>
          <p:nvPr/>
        </p:nvGrpSpPr>
        <p:grpSpPr>
          <a:xfrm>
            <a:off x="10858260" y="5845839"/>
            <a:ext cx="1850378" cy="2118255"/>
            <a:chOff x="0" y="0"/>
            <a:chExt cx="2467171" cy="2824340"/>
          </a:xfrm>
        </p:grpSpPr>
        <p:sp>
          <p:nvSpPr>
            <p:cNvPr id="255" name="Google Shape;255;p10"/>
            <p:cNvSpPr txBox="1"/>
            <p:nvPr/>
          </p:nvSpPr>
          <p:spPr>
            <a:xfrm>
              <a:off x="0" y="2479223"/>
              <a:ext cx="2467171" cy="345117"/>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464"/>
                <a:buFont typeface="Arial"/>
                <a:buNone/>
              </a:pPr>
              <a:r>
                <a:rPr lang="en-US" sz="1464" b="0" i="0" u="none" strike="noStrike" cap="none">
                  <a:solidFill>
                    <a:srgbClr val="35382F"/>
                  </a:solidFill>
                  <a:latin typeface="Raleway"/>
                  <a:ea typeface="Raleway"/>
                  <a:cs typeface="Raleway"/>
                  <a:sym typeface="Raleway"/>
                </a:rPr>
                <a:t>Personal Growth</a:t>
              </a:r>
              <a:endParaRPr sz="1400" b="0" i="0" u="none" strike="noStrike" cap="none">
                <a:solidFill>
                  <a:srgbClr val="000000"/>
                </a:solidFill>
                <a:latin typeface="Arial"/>
                <a:ea typeface="Arial"/>
                <a:cs typeface="Arial"/>
                <a:sym typeface="Arial"/>
              </a:endParaRPr>
            </a:p>
          </p:txBody>
        </p:sp>
        <p:sp>
          <p:nvSpPr>
            <p:cNvPr id="256" name="Google Shape;256;p10"/>
            <p:cNvSpPr/>
            <p:nvPr/>
          </p:nvSpPr>
          <p:spPr>
            <a:xfrm>
              <a:off x="408988" y="154836"/>
              <a:ext cx="1649194" cy="165658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7" name="Google Shape;257;p10"/>
            <p:cNvPicPr preferRelativeResize="0"/>
            <p:nvPr/>
          </p:nvPicPr>
          <p:blipFill rotWithShape="1">
            <a:blip r:embed="rId3">
              <a:alphaModFix/>
            </a:blip>
            <a:srcRect/>
            <a:stretch/>
          </p:blipFill>
          <p:spPr>
            <a:xfrm>
              <a:off x="250456" y="0"/>
              <a:ext cx="1966258" cy="1966258"/>
            </a:xfrm>
            <a:prstGeom prst="rect">
              <a:avLst/>
            </a:prstGeom>
            <a:noFill/>
            <a:ln>
              <a:noFill/>
            </a:ln>
          </p:spPr>
        </p:pic>
      </p:grpSp>
      <p:grpSp>
        <p:nvGrpSpPr>
          <p:cNvPr id="258" name="Google Shape;258;p10"/>
          <p:cNvGrpSpPr/>
          <p:nvPr/>
        </p:nvGrpSpPr>
        <p:grpSpPr>
          <a:xfrm>
            <a:off x="15408922" y="5813456"/>
            <a:ext cx="1850378" cy="2150638"/>
            <a:chOff x="0" y="0"/>
            <a:chExt cx="2467171" cy="2867518"/>
          </a:xfrm>
        </p:grpSpPr>
        <p:sp>
          <p:nvSpPr>
            <p:cNvPr id="259" name="Google Shape;259;p10"/>
            <p:cNvSpPr txBox="1"/>
            <p:nvPr/>
          </p:nvSpPr>
          <p:spPr>
            <a:xfrm>
              <a:off x="0" y="2522401"/>
              <a:ext cx="2467171" cy="345117"/>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464"/>
                <a:buFont typeface="Arial"/>
                <a:buNone/>
              </a:pPr>
              <a:r>
                <a:rPr lang="en-US" sz="1464" b="0" i="0" u="none" strike="noStrike" cap="none">
                  <a:solidFill>
                    <a:srgbClr val="35382F"/>
                  </a:solidFill>
                  <a:latin typeface="Raleway"/>
                  <a:ea typeface="Raleway"/>
                  <a:cs typeface="Raleway"/>
                  <a:sym typeface="Raleway"/>
                </a:rPr>
                <a:t>Financial</a:t>
              </a:r>
              <a:endParaRPr sz="1400" b="0" i="0" u="none" strike="noStrike" cap="none">
                <a:solidFill>
                  <a:srgbClr val="000000"/>
                </a:solidFill>
                <a:latin typeface="Arial"/>
                <a:ea typeface="Arial"/>
                <a:cs typeface="Arial"/>
                <a:sym typeface="Arial"/>
              </a:endParaRPr>
            </a:p>
          </p:txBody>
        </p:sp>
        <p:sp>
          <p:nvSpPr>
            <p:cNvPr id="260" name="Google Shape;260;p10"/>
            <p:cNvSpPr/>
            <p:nvPr/>
          </p:nvSpPr>
          <p:spPr>
            <a:xfrm>
              <a:off x="408988" y="198014"/>
              <a:ext cx="1649194" cy="165658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1" name="Google Shape;261;p10"/>
            <p:cNvPicPr preferRelativeResize="0"/>
            <p:nvPr/>
          </p:nvPicPr>
          <p:blipFill rotWithShape="1">
            <a:blip r:embed="rId5">
              <a:alphaModFix/>
            </a:blip>
            <a:srcRect/>
            <a:stretch/>
          </p:blipFill>
          <p:spPr>
            <a:xfrm>
              <a:off x="207278" y="0"/>
              <a:ext cx="2052614" cy="2052614"/>
            </a:xfrm>
            <a:prstGeom prst="rect">
              <a:avLst/>
            </a:prstGeom>
            <a:noFill/>
            <a:ln>
              <a:noFill/>
            </a:ln>
          </p:spPr>
        </p:pic>
      </p:grpSp>
      <p:grpSp>
        <p:nvGrpSpPr>
          <p:cNvPr id="262" name="Google Shape;262;p10"/>
          <p:cNvGrpSpPr/>
          <p:nvPr/>
        </p:nvGrpSpPr>
        <p:grpSpPr>
          <a:xfrm>
            <a:off x="13151491" y="5830893"/>
            <a:ext cx="1850378" cy="2412119"/>
            <a:chOff x="0" y="0"/>
            <a:chExt cx="2467171" cy="3216159"/>
          </a:xfrm>
        </p:grpSpPr>
        <p:sp>
          <p:nvSpPr>
            <p:cNvPr id="263" name="Google Shape;263;p10"/>
            <p:cNvSpPr txBox="1"/>
            <p:nvPr/>
          </p:nvSpPr>
          <p:spPr>
            <a:xfrm>
              <a:off x="0" y="2499151"/>
              <a:ext cx="2467171" cy="717008"/>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464"/>
                <a:buFont typeface="Arial"/>
                <a:buNone/>
              </a:pPr>
              <a:r>
                <a:rPr lang="en-US" sz="1464" b="0" i="0" u="none" strike="noStrike" cap="none">
                  <a:solidFill>
                    <a:srgbClr val="35382F"/>
                  </a:solidFill>
                  <a:latin typeface="Raleway"/>
                  <a:ea typeface="Raleway"/>
                  <a:cs typeface="Raleway"/>
                  <a:sym typeface="Raleway"/>
                </a:rPr>
                <a:t>Spiritual / Emotional</a:t>
              </a:r>
              <a:endParaRPr sz="1400" b="0" i="0" u="none" strike="noStrike" cap="none">
                <a:solidFill>
                  <a:srgbClr val="000000"/>
                </a:solidFill>
                <a:latin typeface="Arial"/>
                <a:ea typeface="Arial"/>
                <a:cs typeface="Arial"/>
                <a:sym typeface="Arial"/>
              </a:endParaRPr>
            </a:p>
          </p:txBody>
        </p:sp>
        <p:sp>
          <p:nvSpPr>
            <p:cNvPr id="264" name="Google Shape;264;p10"/>
            <p:cNvSpPr/>
            <p:nvPr/>
          </p:nvSpPr>
          <p:spPr>
            <a:xfrm>
              <a:off x="408988" y="174764"/>
              <a:ext cx="1649194" cy="1656586"/>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5" name="Google Shape;265;p10"/>
            <p:cNvPicPr preferRelativeResize="0"/>
            <p:nvPr/>
          </p:nvPicPr>
          <p:blipFill rotWithShape="1">
            <a:blip r:embed="rId4">
              <a:alphaModFix/>
            </a:blip>
            <a:srcRect/>
            <a:stretch/>
          </p:blipFill>
          <p:spPr>
            <a:xfrm>
              <a:off x="230528" y="0"/>
              <a:ext cx="2006115" cy="2006115"/>
            </a:xfrm>
            <a:prstGeom prst="rect">
              <a:avLst/>
            </a:prstGeom>
            <a:noFill/>
            <a:ln>
              <a:noFill/>
            </a:ln>
          </p:spPr>
        </p:pic>
      </p:grpSp>
      <p:sp>
        <p:nvSpPr>
          <p:cNvPr id="266" name="Google Shape;266;p10"/>
          <p:cNvSpPr/>
          <p:nvPr/>
        </p:nvSpPr>
        <p:spPr>
          <a:xfrm>
            <a:off x="11190020" y="3141174"/>
            <a:ext cx="1222655" cy="1228135"/>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0"/>
          <p:cNvSpPr/>
          <p:nvPr/>
        </p:nvSpPr>
        <p:spPr>
          <a:xfrm>
            <a:off x="13465352" y="5984297"/>
            <a:ext cx="1222655" cy="1228135"/>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0"/>
          <p:cNvSpPr/>
          <p:nvPr/>
        </p:nvSpPr>
        <p:spPr>
          <a:xfrm>
            <a:off x="13483250" y="3141174"/>
            <a:ext cx="1222655" cy="1228135"/>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9" name="Google Shape;269;p10"/>
          <p:cNvPicPr preferRelativeResize="0"/>
          <p:nvPr/>
        </p:nvPicPr>
        <p:blipFill rotWithShape="1">
          <a:blip r:embed="rId6">
            <a:alphaModFix/>
          </a:blip>
          <a:srcRect/>
          <a:stretch/>
        </p:blipFill>
        <p:spPr>
          <a:xfrm>
            <a:off x="13588323" y="6106938"/>
            <a:ext cx="976710" cy="982853"/>
          </a:xfrm>
          <a:prstGeom prst="rect">
            <a:avLst/>
          </a:prstGeom>
          <a:noFill/>
          <a:ln>
            <a:noFill/>
          </a:ln>
        </p:spPr>
      </p:pic>
      <p:pic>
        <p:nvPicPr>
          <p:cNvPr id="270" name="Google Shape;270;p10"/>
          <p:cNvPicPr preferRelativeResize="0"/>
          <p:nvPr/>
        </p:nvPicPr>
        <p:blipFill rotWithShape="1">
          <a:blip r:embed="rId7">
            <a:alphaModFix/>
          </a:blip>
          <a:srcRect/>
          <a:stretch/>
        </p:blipFill>
        <p:spPr>
          <a:xfrm>
            <a:off x="13871661" y="3350607"/>
            <a:ext cx="445834" cy="809270"/>
          </a:xfrm>
          <a:prstGeom prst="rect">
            <a:avLst/>
          </a:prstGeom>
          <a:noFill/>
          <a:ln>
            <a:noFill/>
          </a:ln>
        </p:spPr>
      </p:pic>
      <p:pic>
        <p:nvPicPr>
          <p:cNvPr id="271" name="Google Shape;271;p10"/>
          <p:cNvPicPr preferRelativeResize="0"/>
          <p:nvPr/>
        </p:nvPicPr>
        <p:blipFill rotWithShape="1">
          <a:blip r:embed="rId8">
            <a:alphaModFix/>
          </a:blip>
          <a:srcRect/>
          <a:stretch/>
        </p:blipFill>
        <p:spPr>
          <a:xfrm>
            <a:off x="11509478" y="3307932"/>
            <a:ext cx="583739" cy="894620"/>
          </a:xfrm>
          <a:prstGeom prst="rect">
            <a:avLst/>
          </a:prstGeom>
          <a:noFill/>
          <a:ln>
            <a:noFill/>
          </a:ln>
        </p:spPr>
      </p:pic>
      <p:pic>
        <p:nvPicPr>
          <p:cNvPr id="272" name="Google Shape;272;p10"/>
          <p:cNvPicPr preferRelativeResize="0"/>
          <p:nvPr/>
        </p:nvPicPr>
        <p:blipFill rotWithShape="1">
          <a:blip r:embed="rId9">
            <a:alphaModFix/>
          </a:blip>
          <a:srcRect/>
          <a:stretch/>
        </p:blipFill>
        <p:spPr>
          <a:xfrm>
            <a:off x="15986036" y="3251813"/>
            <a:ext cx="696150" cy="890425"/>
          </a:xfrm>
          <a:prstGeom prst="rect">
            <a:avLst/>
          </a:prstGeom>
          <a:noFill/>
          <a:ln>
            <a:noFill/>
          </a:ln>
        </p:spPr>
      </p:pic>
      <p:sp>
        <p:nvSpPr>
          <p:cNvPr id="273" name="Google Shape;273;p10"/>
          <p:cNvSpPr txBox="1"/>
          <p:nvPr/>
        </p:nvSpPr>
        <p:spPr>
          <a:xfrm>
            <a:off x="958143" y="1647825"/>
            <a:ext cx="8549059" cy="329148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7200"/>
              <a:buFont typeface="Arial"/>
              <a:buNone/>
            </a:pPr>
            <a:r>
              <a:rPr lang="en-US" sz="7200" b="0" i="0" u="none" strike="noStrike" cap="none">
                <a:solidFill>
                  <a:srgbClr val="35382F"/>
                </a:solidFill>
                <a:latin typeface="Playfair Display"/>
                <a:ea typeface="Playfair Display"/>
                <a:cs typeface="Playfair Display"/>
                <a:sym typeface="Playfair Display"/>
              </a:rPr>
              <a:t>Ready to set some transformative goals?</a:t>
            </a:r>
            <a:endParaRPr sz="1400" b="0" i="0" u="none" strike="noStrike" cap="none">
              <a:solidFill>
                <a:srgbClr val="000000"/>
              </a:solidFill>
              <a:latin typeface="Arial"/>
              <a:ea typeface="Arial"/>
              <a:cs typeface="Arial"/>
              <a:sym typeface="Arial"/>
            </a:endParaRPr>
          </a:p>
        </p:txBody>
      </p:sp>
      <p:sp>
        <p:nvSpPr>
          <p:cNvPr id="274" name="Google Shape;274;p10"/>
          <p:cNvSpPr txBox="1"/>
          <p:nvPr/>
        </p:nvSpPr>
        <p:spPr>
          <a:xfrm>
            <a:off x="1028700" y="5917622"/>
            <a:ext cx="8549059" cy="2828032"/>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500"/>
              <a:buFont typeface="Arial"/>
              <a:buNone/>
            </a:pPr>
            <a:r>
              <a:rPr lang="en-US" sz="2500" b="0" i="0" u="none" strike="noStrike" cap="none">
                <a:solidFill>
                  <a:srgbClr val="35382F"/>
                </a:solidFill>
                <a:latin typeface="Montserrat"/>
                <a:ea typeface="Montserrat"/>
                <a:cs typeface="Montserrat"/>
                <a:sym typeface="Montserrat"/>
              </a:rPr>
              <a:t>I choose just ONE goal for each "zone" of my life, along with the ONE action item that will make the most traction towards that goal. This method keeps it specific, while taking a holistic view that encompasses the different parts of myself that I want to keep developing.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278"/>
        <p:cNvGrpSpPr/>
        <p:nvPr/>
      </p:nvGrpSpPr>
      <p:grpSpPr>
        <a:xfrm>
          <a:off x="0" y="0"/>
          <a:ext cx="0" cy="0"/>
          <a:chOff x="0" y="0"/>
          <a:chExt cx="0" cy="0"/>
        </a:xfrm>
      </p:grpSpPr>
      <p:pic>
        <p:nvPicPr>
          <p:cNvPr id="279" name="Google Shape;279;p11"/>
          <p:cNvPicPr preferRelativeResize="0"/>
          <p:nvPr/>
        </p:nvPicPr>
        <p:blipFill rotWithShape="1">
          <a:blip r:embed="rId3">
            <a:alphaModFix/>
          </a:blip>
          <a:srcRect t="8213" b="7283"/>
          <a:stretch/>
        </p:blipFill>
        <p:spPr>
          <a:xfrm>
            <a:off x="1028700" y="0"/>
            <a:ext cx="8115300" cy="10287000"/>
          </a:xfrm>
          <a:prstGeom prst="rect">
            <a:avLst/>
          </a:prstGeom>
          <a:noFill/>
          <a:ln>
            <a:noFill/>
          </a:ln>
        </p:spPr>
      </p:pic>
      <p:sp>
        <p:nvSpPr>
          <p:cNvPr id="280" name="Google Shape;280;p11"/>
          <p:cNvSpPr/>
          <p:nvPr/>
        </p:nvSpPr>
        <p:spPr>
          <a:xfrm>
            <a:off x="10210800" y="4314451"/>
            <a:ext cx="765600" cy="1713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1"/>
          <p:cNvSpPr/>
          <p:nvPr/>
        </p:nvSpPr>
        <p:spPr>
          <a:xfrm>
            <a:off x="10210800" y="1028700"/>
            <a:ext cx="7048500" cy="381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1"/>
          <p:cNvSpPr txBox="1"/>
          <p:nvPr/>
        </p:nvSpPr>
        <p:spPr>
          <a:xfrm>
            <a:off x="10210800" y="8312889"/>
            <a:ext cx="8578200" cy="11082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7200"/>
              <a:buFont typeface="Arial"/>
              <a:buNone/>
            </a:pPr>
            <a:r>
              <a:rPr lang="en-US" sz="7200" b="0" i="0" u="none" strike="noStrike" cap="none">
                <a:solidFill>
                  <a:srgbClr val="35382F"/>
                </a:solidFill>
                <a:latin typeface="Playfair Display"/>
                <a:ea typeface="Playfair Display"/>
                <a:cs typeface="Playfair Display"/>
                <a:sym typeface="Playfair Display"/>
              </a:rPr>
              <a:t>Relationships</a:t>
            </a:r>
            <a:endParaRPr sz="1400" b="0" i="0" u="none" strike="noStrike" cap="none">
              <a:solidFill>
                <a:srgbClr val="000000"/>
              </a:solidFill>
              <a:latin typeface="Arial"/>
              <a:ea typeface="Arial"/>
              <a:cs typeface="Arial"/>
              <a:sym typeface="Arial"/>
            </a:endParaRPr>
          </a:p>
        </p:txBody>
      </p:sp>
      <p:sp>
        <p:nvSpPr>
          <p:cNvPr id="283" name="Google Shape;283;p11"/>
          <p:cNvSpPr txBox="1"/>
          <p:nvPr/>
        </p:nvSpPr>
        <p:spPr>
          <a:xfrm>
            <a:off x="10210800" y="1385185"/>
            <a:ext cx="7048500" cy="24552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700"/>
              <a:buFont typeface="Arial"/>
              <a:buNone/>
            </a:pPr>
            <a:r>
              <a:rPr lang="en-US" sz="2700" b="0" i="0" u="none" strike="noStrike" cap="none">
                <a:solidFill>
                  <a:srgbClr val="35382F"/>
                </a:solidFill>
                <a:latin typeface="Montserrat"/>
                <a:ea typeface="Montserrat"/>
                <a:cs typeface="Montserrat"/>
                <a:sym typeface="Montserrat"/>
              </a:rPr>
              <a:t>Write </a:t>
            </a:r>
            <a:r>
              <a:rPr lang="en-US" sz="2700" b="1" i="0" u="none" strike="noStrike" cap="none">
                <a:solidFill>
                  <a:srgbClr val="35382F"/>
                </a:solidFill>
                <a:latin typeface="Montserrat"/>
                <a:ea typeface="Montserrat"/>
                <a:cs typeface="Montserrat"/>
                <a:sym typeface="Montserrat"/>
              </a:rPr>
              <a:t>one thing</a:t>
            </a:r>
            <a:r>
              <a:rPr lang="en-US" sz="2700" b="0" i="0" u="none" strike="noStrike" cap="none">
                <a:solidFill>
                  <a:srgbClr val="35382F"/>
                </a:solidFill>
                <a:latin typeface="Montserrat"/>
                <a:ea typeface="Montserrat"/>
                <a:cs typeface="Montserrat"/>
                <a:sym typeface="Montserrat"/>
              </a:rPr>
              <a:t> you want to experience in your relationships--it might be family, romance, or friendships. </a:t>
            </a:r>
            <a:endParaRPr sz="1400" b="0" i="0" u="none" strike="noStrike" cap="none">
              <a:solidFill>
                <a:srgbClr val="000000"/>
              </a:solidFill>
              <a:latin typeface="Arial"/>
              <a:ea typeface="Arial"/>
              <a:cs typeface="Arial"/>
              <a:sym typeface="Arial"/>
            </a:endParaRPr>
          </a:p>
          <a:p>
            <a:pPr marL="0" marR="0" lvl="0" indent="0" algn="l" rtl="0">
              <a:lnSpc>
                <a:spcPct val="55555"/>
              </a:lnSpc>
              <a:spcBef>
                <a:spcPts val="0"/>
              </a:spcBef>
              <a:spcAft>
                <a:spcPts val="0"/>
              </a:spcAft>
              <a:buClr>
                <a:srgbClr val="000000"/>
              </a:buClr>
              <a:buSzPts val="2700"/>
              <a:buFont typeface="Arial"/>
              <a:buNone/>
            </a:pPr>
            <a:endParaRPr sz="2700" b="0" i="0" u="none" strike="noStrike" cap="none">
              <a:solidFill>
                <a:srgbClr val="35382F"/>
              </a:solidFill>
              <a:latin typeface="Montserrat"/>
              <a:ea typeface="Montserrat"/>
              <a:cs typeface="Montserrat"/>
              <a:sym typeface="Montserrat"/>
            </a:endParaRPr>
          </a:p>
          <a:p>
            <a:pPr marL="0" marR="0" lvl="0" indent="0" algn="l" rtl="0">
              <a:lnSpc>
                <a:spcPct val="156521"/>
              </a:lnSpc>
              <a:spcBef>
                <a:spcPts val="0"/>
              </a:spcBef>
              <a:spcAft>
                <a:spcPts val="0"/>
              </a:spcAft>
              <a:buClr>
                <a:srgbClr val="000000"/>
              </a:buClr>
              <a:buSzPts val="2300"/>
              <a:buFont typeface="Arial"/>
              <a:buNone/>
            </a:pPr>
            <a:r>
              <a:rPr lang="en-US" sz="2300" b="0" i="1" u="none" strike="noStrike" cap="none">
                <a:solidFill>
                  <a:srgbClr val="35382F"/>
                </a:solidFill>
                <a:latin typeface="Playfair Display"/>
                <a:ea typeface="Playfair Display"/>
                <a:cs typeface="Playfair Display"/>
                <a:sym typeface="Playfair Display"/>
              </a:rPr>
              <a:t>my example: Practice deeper listening with my kids.</a:t>
            </a:r>
            <a:endParaRPr sz="1400" b="0" i="1" u="none" strike="noStrike" cap="none">
              <a:solidFill>
                <a:srgbClr val="000000"/>
              </a:solidFill>
              <a:latin typeface="Arial"/>
              <a:ea typeface="Arial"/>
              <a:cs typeface="Arial"/>
              <a:sym typeface="Arial"/>
            </a:endParaRPr>
          </a:p>
        </p:txBody>
      </p:sp>
      <p:sp>
        <p:nvSpPr>
          <p:cNvPr id="284" name="Google Shape;284;p11"/>
          <p:cNvSpPr txBox="1"/>
          <p:nvPr/>
        </p:nvSpPr>
        <p:spPr>
          <a:xfrm>
            <a:off x="10210800" y="4894833"/>
            <a:ext cx="7167900" cy="30090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700"/>
              <a:buFont typeface="Arial"/>
              <a:buNone/>
            </a:pPr>
            <a:r>
              <a:rPr lang="en-US" sz="2700" b="1" i="0" u="none" strike="noStrike" cap="none">
                <a:solidFill>
                  <a:srgbClr val="35382F"/>
                </a:solidFill>
                <a:latin typeface="Montserrat"/>
                <a:ea typeface="Montserrat"/>
                <a:cs typeface="Montserrat"/>
                <a:sym typeface="Montserrat"/>
              </a:rPr>
              <a:t>Make it happen: </a:t>
            </a:r>
            <a:r>
              <a:rPr lang="en-US" sz="2700" b="0" i="0" u="none" strike="noStrike" cap="none">
                <a:solidFill>
                  <a:srgbClr val="35382F"/>
                </a:solidFill>
                <a:latin typeface="Montserrat"/>
                <a:ea typeface="Montserrat"/>
                <a:cs typeface="Montserrat"/>
                <a:sym typeface="Montserrat"/>
              </a:rPr>
              <a:t>Write one step you can take that will make the most impact towards that goal. </a:t>
            </a:r>
            <a:endParaRPr sz="1400" b="0" i="0" u="none" strike="noStrike" cap="none">
              <a:solidFill>
                <a:srgbClr val="000000"/>
              </a:solidFill>
              <a:latin typeface="Arial"/>
              <a:ea typeface="Arial"/>
              <a:cs typeface="Arial"/>
              <a:sym typeface="Arial"/>
            </a:endParaRPr>
          </a:p>
          <a:p>
            <a:pPr marL="0" marR="0" lvl="0" indent="0" algn="l" rtl="0">
              <a:lnSpc>
                <a:spcPct val="55518"/>
              </a:lnSpc>
              <a:spcBef>
                <a:spcPts val="0"/>
              </a:spcBef>
              <a:spcAft>
                <a:spcPts val="0"/>
              </a:spcAft>
              <a:buClr>
                <a:srgbClr val="000000"/>
              </a:buClr>
              <a:buSzPts val="2700"/>
              <a:buFont typeface="Arial"/>
              <a:buNone/>
            </a:pPr>
            <a:endParaRPr sz="2700" b="0" i="0" u="none" strike="noStrike" cap="none">
              <a:solidFill>
                <a:srgbClr val="35382F"/>
              </a:solidFill>
              <a:latin typeface="Montserrat"/>
              <a:ea typeface="Montserrat"/>
              <a:cs typeface="Montserrat"/>
              <a:sym typeface="Montserrat"/>
            </a:endParaRPr>
          </a:p>
          <a:p>
            <a:pPr marL="0" marR="0" lvl="0" indent="0" algn="l" rtl="0">
              <a:lnSpc>
                <a:spcPct val="156521"/>
              </a:lnSpc>
              <a:spcBef>
                <a:spcPts val="0"/>
              </a:spcBef>
              <a:spcAft>
                <a:spcPts val="0"/>
              </a:spcAft>
              <a:buClr>
                <a:srgbClr val="000000"/>
              </a:buClr>
              <a:buSzPts val="2300"/>
              <a:buFont typeface="Arial"/>
              <a:buNone/>
            </a:pPr>
            <a:r>
              <a:rPr lang="en-US" sz="2300" b="0" i="1" u="none" strike="noStrike" cap="none">
                <a:solidFill>
                  <a:srgbClr val="35382F"/>
                </a:solidFill>
                <a:latin typeface="Playfair Display"/>
                <a:ea typeface="Playfair Display"/>
                <a:cs typeface="Playfair Display"/>
                <a:sym typeface="Playfair Display"/>
              </a:rPr>
              <a:t>my example: When my kids are telling me something, put away my phone and make eye contact.</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288"/>
        <p:cNvGrpSpPr/>
        <p:nvPr/>
      </p:nvGrpSpPr>
      <p:grpSpPr>
        <a:xfrm>
          <a:off x="0" y="0"/>
          <a:ext cx="0" cy="0"/>
          <a:chOff x="0" y="0"/>
          <a:chExt cx="0" cy="0"/>
        </a:xfrm>
      </p:grpSpPr>
      <p:pic>
        <p:nvPicPr>
          <p:cNvPr id="289" name="Google Shape;289;p12"/>
          <p:cNvPicPr preferRelativeResize="0"/>
          <p:nvPr/>
        </p:nvPicPr>
        <p:blipFill rotWithShape="1">
          <a:blip r:embed="rId3">
            <a:alphaModFix/>
          </a:blip>
          <a:srcRect l="25769" t="3004" r="25763" b="4847"/>
          <a:stretch/>
        </p:blipFill>
        <p:spPr>
          <a:xfrm>
            <a:off x="9144000" y="0"/>
            <a:ext cx="8115301" cy="10287001"/>
          </a:xfrm>
          <a:prstGeom prst="rect">
            <a:avLst/>
          </a:prstGeom>
          <a:noFill/>
          <a:ln>
            <a:noFill/>
          </a:ln>
        </p:spPr>
      </p:pic>
      <p:sp>
        <p:nvSpPr>
          <p:cNvPr id="290" name="Google Shape;290;p12"/>
          <p:cNvSpPr/>
          <p:nvPr/>
        </p:nvSpPr>
        <p:spPr>
          <a:xfrm>
            <a:off x="1028700" y="4341027"/>
            <a:ext cx="765600" cy="1713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12"/>
          <p:cNvSpPr/>
          <p:nvPr/>
        </p:nvSpPr>
        <p:spPr>
          <a:xfrm>
            <a:off x="1028700" y="1028700"/>
            <a:ext cx="7048500" cy="381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2"/>
          <p:cNvSpPr txBox="1"/>
          <p:nvPr/>
        </p:nvSpPr>
        <p:spPr>
          <a:xfrm>
            <a:off x="841905" y="8222010"/>
            <a:ext cx="7421400" cy="10467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800"/>
              <a:buFont typeface="Arial"/>
              <a:buNone/>
            </a:pPr>
            <a:r>
              <a:rPr lang="en-US" sz="6800" b="0" i="0" u="none" strike="noStrike" cap="none">
                <a:solidFill>
                  <a:srgbClr val="35382F"/>
                </a:solidFill>
                <a:latin typeface="Playfair Display"/>
                <a:ea typeface="Playfair Display"/>
                <a:cs typeface="Playfair Display"/>
                <a:sym typeface="Playfair Display"/>
              </a:rPr>
              <a:t>Creativity</a:t>
            </a:r>
            <a:endParaRPr sz="1400" b="0" i="0" u="none" strike="noStrike" cap="none">
              <a:solidFill>
                <a:srgbClr val="000000"/>
              </a:solidFill>
              <a:latin typeface="Arial"/>
              <a:ea typeface="Arial"/>
              <a:cs typeface="Arial"/>
              <a:sym typeface="Arial"/>
            </a:endParaRPr>
          </a:p>
        </p:txBody>
      </p:sp>
      <p:sp>
        <p:nvSpPr>
          <p:cNvPr id="293" name="Google Shape;293;p12"/>
          <p:cNvSpPr txBox="1"/>
          <p:nvPr/>
        </p:nvSpPr>
        <p:spPr>
          <a:xfrm>
            <a:off x="1028700" y="1385175"/>
            <a:ext cx="7048500" cy="2339400"/>
          </a:xfrm>
          <a:prstGeom prst="rect">
            <a:avLst/>
          </a:prstGeom>
          <a:noFill/>
          <a:ln>
            <a:noFill/>
          </a:ln>
        </p:spPr>
        <p:txBody>
          <a:bodyPr spcFirstLastPara="1" wrap="square" lIns="0" tIns="0" rIns="0" bIns="0" anchor="t" anchorCtr="0">
            <a:spAutoFit/>
          </a:bodyPr>
          <a:lstStyle/>
          <a:p>
            <a:pPr marL="0" marR="0" lvl="0" indent="0" algn="r" rtl="0">
              <a:lnSpc>
                <a:spcPct val="150000"/>
              </a:lnSpc>
              <a:spcBef>
                <a:spcPts val="0"/>
              </a:spcBef>
              <a:spcAft>
                <a:spcPts val="0"/>
              </a:spcAft>
              <a:buClr>
                <a:srgbClr val="000000"/>
              </a:buClr>
              <a:buSzPts val="2600"/>
              <a:buFont typeface="Arial"/>
              <a:buNone/>
            </a:pPr>
            <a:r>
              <a:rPr lang="en-US" sz="2600" b="0" i="0" u="none" strike="noStrike" cap="none">
                <a:solidFill>
                  <a:srgbClr val="35382F"/>
                </a:solidFill>
                <a:latin typeface="Montserrat"/>
                <a:ea typeface="Montserrat"/>
                <a:cs typeface="Montserrat"/>
                <a:sym typeface="Montserrat"/>
              </a:rPr>
              <a:t>Write </a:t>
            </a:r>
            <a:r>
              <a:rPr lang="en-US" sz="2600" b="1" i="0" u="none" strike="noStrike" cap="none">
                <a:solidFill>
                  <a:srgbClr val="35382F"/>
                </a:solidFill>
                <a:latin typeface="Montserrat"/>
                <a:ea typeface="Montserrat"/>
                <a:cs typeface="Montserrat"/>
                <a:sym typeface="Montserrat"/>
              </a:rPr>
              <a:t>one thing</a:t>
            </a:r>
            <a:r>
              <a:rPr lang="en-US" sz="2600" b="0" i="0" u="none" strike="noStrike" cap="none">
                <a:solidFill>
                  <a:srgbClr val="35382F"/>
                </a:solidFill>
                <a:latin typeface="Montserrat"/>
                <a:ea typeface="Montserrat"/>
                <a:cs typeface="Montserrat"/>
                <a:sym typeface="Montserrat"/>
              </a:rPr>
              <a:t> you want to experience in your creative pursuit.</a:t>
            </a:r>
            <a:endParaRPr sz="1400" b="0" i="0" u="none" strike="noStrike" cap="none">
              <a:solidFill>
                <a:srgbClr val="000000"/>
              </a:solidFill>
              <a:latin typeface="Arial"/>
              <a:ea typeface="Arial"/>
              <a:cs typeface="Arial"/>
              <a:sym typeface="Arial"/>
            </a:endParaRPr>
          </a:p>
          <a:p>
            <a:pPr marL="0" marR="0" lvl="0" indent="0" algn="r" rtl="0">
              <a:lnSpc>
                <a:spcPct val="57653"/>
              </a:lnSpc>
              <a:spcBef>
                <a:spcPts val="0"/>
              </a:spcBef>
              <a:spcAft>
                <a:spcPts val="0"/>
              </a:spcAft>
              <a:buClr>
                <a:srgbClr val="000000"/>
              </a:buClr>
              <a:buSzPts val="2600"/>
              <a:buFont typeface="Arial"/>
              <a:buNone/>
            </a:pPr>
            <a:endParaRPr sz="2600" b="0" i="0" u="none" strike="noStrike" cap="none">
              <a:solidFill>
                <a:srgbClr val="35382F"/>
              </a:solidFill>
              <a:latin typeface="Montserrat"/>
              <a:ea typeface="Montserrat"/>
              <a:cs typeface="Montserrat"/>
              <a:sym typeface="Montserrat"/>
            </a:endParaRPr>
          </a:p>
          <a:p>
            <a:pPr marL="0" marR="0" lvl="0" indent="0" algn="r" rtl="0">
              <a:lnSpc>
                <a:spcPct val="156521"/>
              </a:lnSpc>
              <a:spcBef>
                <a:spcPts val="0"/>
              </a:spcBef>
              <a:spcAft>
                <a:spcPts val="0"/>
              </a:spcAft>
              <a:buClr>
                <a:srgbClr val="000000"/>
              </a:buClr>
              <a:buSzPts val="2300"/>
              <a:buFont typeface="Arial"/>
              <a:buNone/>
            </a:pPr>
            <a:r>
              <a:rPr lang="en-US" sz="2300" b="0" i="1" u="none" strike="noStrike" cap="none">
                <a:solidFill>
                  <a:srgbClr val="35382F"/>
                </a:solidFill>
                <a:latin typeface="Playfair Display"/>
                <a:ea typeface="Playfair Display"/>
                <a:cs typeface="Playfair Display"/>
                <a:sym typeface="Playfair Display"/>
              </a:rPr>
              <a:t>my example: Cultivate interior design best practices to create </a:t>
            </a:r>
            <a:r>
              <a:rPr lang="en-US" sz="2300" i="1">
                <a:solidFill>
                  <a:srgbClr val="35382F"/>
                </a:solidFill>
                <a:latin typeface="Playfair Display"/>
                <a:ea typeface="Playfair Display"/>
                <a:cs typeface="Playfair Display"/>
                <a:sym typeface="Playfair Display"/>
              </a:rPr>
              <a:t>spaces to</a:t>
            </a:r>
            <a:r>
              <a:rPr lang="en-US" sz="2300" b="0" i="1" u="none" strike="noStrike" cap="none">
                <a:solidFill>
                  <a:srgbClr val="35382F"/>
                </a:solidFill>
                <a:latin typeface="Playfair Display"/>
                <a:ea typeface="Playfair Display"/>
                <a:cs typeface="Playfair Display"/>
                <a:sym typeface="Playfair Display"/>
              </a:rPr>
              <a:t> express myself creatively.</a:t>
            </a:r>
            <a:endParaRPr sz="1400" b="0" i="1" u="none" strike="noStrike" cap="none">
              <a:solidFill>
                <a:srgbClr val="000000"/>
              </a:solidFill>
              <a:latin typeface="Arial"/>
              <a:ea typeface="Arial"/>
              <a:cs typeface="Arial"/>
              <a:sym typeface="Arial"/>
            </a:endParaRPr>
          </a:p>
        </p:txBody>
      </p:sp>
      <p:sp>
        <p:nvSpPr>
          <p:cNvPr id="294" name="Google Shape;294;p12"/>
          <p:cNvSpPr txBox="1"/>
          <p:nvPr/>
        </p:nvSpPr>
        <p:spPr>
          <a:xfrm>
            <a:off x="1028700" y="5079372"/>
            <a:ext cx="6807600" cy="2939700"/>
          </a:xfrm>
          <a:prstGeom prst="rect">
            <a:avLst/>
          </a:prstGeom>
          <a:noFill/>
          <a:ln>
            <a:noFill/>
          </a:ln>
        </p:spPr>
        <p:txBody>
          <a:bodyPr spcFirstLastPara="1" wrap="square" lIns="0" tIns="0" rIns="0" bIns="0" anchor="t" anchorCtr="0">
            <a:spAutoFit/>
          </a:bodyPr>
          <a:lstStyle/>
          <a:p>
            <a:pPr marL="0" marR="0" lvl="0" indent="0" algn="r" rtl="0">
              <a:lnSpc>
                <a:spcPct val="150000"/>
              </a:lnSpc>
              <a:spcBef>
                <a:spcPts val="0"/>
              </a:spcBef>
              <a:spcAft>
                <a:spcPts val="0"/>
              </a:spcAft>
              <a:buClr>
                <a:srgbClr val="000000"/>
              </a:buClr>
              <a:buSzPts val="2600"/>
              <a:buFont typeface="Arial"/>
              <a:buNone/>
            </a:pPr>
            <a:r>
              <a:rPr lang="en-US" sz="2600" b="1" i="0" u="none" strike="noStrike" cap="none">
                <a:solidFill>
                  <a:srgbClr val="35382F"/>
                </a:solidFill>
                <a:latin typeface="Montserrat"/>
                <a:ea typeface="Montserrat"/>
                <a:cs typeface="Montserrat"/>
                <a:sym typeface="Montserrat"/>
              </a:rPr>
              <a:t>Make it happen</a:t>
            </a:r>
            <a:r>
              <a:rPr lang="en-US" sz="2600" b="0" i="0" u="none" strike="noStrike" cap="none">
                <a:solidFill>
                  <a:srgbClr val="35382F"/>
                </a:solidFill>
                <a:latin typeface="Montserrat"/>
                <a:ea typeface="Montserrat"/>
                <a:cs typeface="Montserrat"/>
                <a:sym typeface="Montserrat"/>
              </a:rPr>
              <a:t>: Write the one step you can take that will make the most impact towards that goal. </a:t>
            </a:r>
            <a:endParaRPr sz="2600" b="0" i="0" u="none" strike="noStrike" cap="none">
              <a:solidFill>
                <a:srgbClr val="000000"/>
              </a:solidFill>
              <a:latin typeface="Arial"/>
              <a:ea typeface="Arial"/>
              <a:cs typeface="Arial"/>
              <a:sym typeface="Arial"/>
            </a:endParaRPr>
          </a:p>
          <a:p>
            <a:pPr marL="0" marR="0" lvl="0" indent="0" algn="r" rtl="0">
              <a:lnSpc>
                <a:spcPct val="55518"/>
              </a:lnSpc>
              <a:spcBef>
                <a:spcPts val="0"/>
              </a:spcBef>
              <a:spcAft>
                <a:spcPts val="0"/>
              </a:spcAft>
              <a:buClr>
                <a:srgbClr val="000000"/>
              </a:buClr>
              <a:buSzPts val="2700"/>
              <a:buFont typeface="Arial"/>
              <a:buNone/>
            </a:pPr>
            <a:endParaRPr sz="2700" b="0" i="0" u="none" strike="noStrike" cap="none">
              <a:solidFill>
                <a:srgbClr val="35382F"/>
              </a:solidFill>
              <a:latin typeface="Montserrat"/>
              <a:ea typeface="Montserrat"/>
              <a:cs typeface="Montserrat"/>
              <a:sym typeface="Montserrat"/>
            </a:endParaRPr>
          </a:p>
          <a:p>
            <a:pPr marL="0" marR="0" lvl="0" indent="0" algn="r" rtl="0">
              <a:lnSpc>
                <a:spcPct val="156521"/>
              </a:lnSpc>
              <a:spcBef>
                <a:spcPts val="0"/>
              </a:spcBef>
              <a:spcAft>
                <a:spcPts val="0"/>
              </a:spcAft>
              <a:buClr>
                <a:srgbClr val="000000"/>
              </a:buClr>
              <a:buSzPts val="2300"/>
              <a:buFont typeface="Arial"/>
              <a:buNone/>
            </a:pPr>
            <a:r>
              <a:rPr lang="en-US" sz="2300" b="0" i="1" u="none" strike="noStrike" cap="none">
                <a:solidFill>
                  <a:srgbClr val="35382F"/>
                </a:solidFill>
                <a:latin typeface="Playfair Display"/>
                <a:ea typeface="Playfair Display"/>
                <a:cs typeface="Playfair Display"/>
                <a:sym typeface="Playfair Display"/>
              </a:rPr>
              <a:t>my example: </a:t>
            </a:r>
            <a:r>
              <a:rPr lang="en-US" sz="2300" i="1">
                <a:solidFill>
                  <a:srgbClr val="35382F"/>
                </a:solidFill>
                <a:latin typeface="Playfair Display"/>
                <a:ea typeface="Playfair Display"/>
                <a:cs typeface="Playfair Display"/>
                <a:sym typeface="Playfair Display"/>
              </a:rPr>
              <a:t>Utilize automation to meet goals at the desk, in the kitchen, on stage, anywhere! </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298"/>
        <p:cNvGrpSpPr/>
        <p:nvPr/>
      </p:nvGrpSpPr>
      <p:grpSpPr>
        <a:xfrm>
          <a:off x="0" y="0"/>
          <a:ext cx="0" cy="0"/>
          <a:chOff x="0" y="0"/>
          <a:chExt cx="0" cy="0"/>
        </a:xfrm>
      </p:grpSpPr>
      <p:pic>
        <p:nvPicPr>
          <p:cNvPr id="299" name="Google Shape;299;g10b69aa1bde_0_24"/>
          <p:cNvPicPr preferRelativeResize="0"/>
          <p:nvPr/>
        </p:nvPicPr>
        <p:blipFill rotWithShape="1">
          <a:blip r:embed="rId3">
            <a:alphaModFix/>
          </a:blip>
          <a:srcRect t="10980" b="10980"/>
          <a:stretch/>
        </p:blipFill>
        <p:spPr>
          <a:xfrm>
            <a:off x="9144000" y="0"/>
            <a:ext cx="8115303" cy="10286999"/>
          </a:xfrm>
          <a:prstGeom prst="rect">
            <a:avLst/>
          </a:prstGeom>
          <a:noFill/>
          <a:ln>
            <a:noFill/>
          </a:ln>
        </p:spPr>
      </p:pic>
      <p:sp>
        <p:nvSpPr>
          <p:cNvPr id="300" name="Google Shape;300;g10b69aa1bde_0_24"/>
          <p:cNvSpPr/>
          <p:nvPr/>
        </p:nvSpPr>
        <p:spPr>
          <a:xfrm>
            <a:off x="1028700" y="4341027"/>
            <a:ext cx="765600" cy="1713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g10b69aa1bde_0_24"/>
          <p:cNvSpPr/>
          <p:nvPr/>
        </p:nvSpPr>
        <p:spPr>
          <a:xfrm>
            <a:off x="1028700" y="1028700"/>
            <a:ext cx="7048500" cy="381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g10b69aa1bde_0_24"/>
          <p:cNvSpPr txBox="1"/>
          <p:nvPr/>
        </p:nvSpPr>
        <p:spPr>
          <a:xfrm>
            <a:off x="841905" y="8222010"/>
            <a:ext cx="7421400" cy="10467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800"/>
              <a:buFont typeface="Arial"/>
              <a:buNone/>
            </a:pPr>
            <a:r>
              <a:rPr lang="en-US" sz="6800" b="0" i="0" u="none" strike="noStrike" cap="none">
                <a:solidFill>
                  <a:srgbClr val="35382F"/>
                </a:solidFill>
                <a:latin typeface="Playfair Display"/>
                <a:ea typeface="Playfair Display"/>
                <a:cs typeface="Playfair Display"/>
                <a:sym typeface="Playfair Display"/>
              </a:rPr>
              <a:t>Career </a:t>
            </a:r>
            <a:endParaRPr sz="1400" b="0" i="0" u="none" strike="noStrike" cap="none">
              <a:solidFill>
                <a:srgbClr val="000000"/>
              </a:solidFill>
              <a:latin typeface="Arial"/>
              <a:ea typeface="Arial"/>
              <a:cs typeface="Arial"/>
              <a:sym typeface="Arial"/>
            </a:endParaRPr>
          </a:p>
        </p:txBody>
      </p:sp>
      <p:sp>
        <p:nvSpPr>
          <p:cNvPr id="303" name="Google Shape;303;g10b69aa1bde_0_24"/>
          <p:cNvSpPr txBox="1"/>
          <p:nvPr/>
        </p:nvSpPr>
        <p:spPr>
          <a:xfrm>
            <a:off x="1028700" y="1385175"/>
            <a:ext cx="7048500" cy="2339400"/>
          </a:xfrm>
          <a:prstGeom prst="rect">
            <a:avLst/>
          </a:prstGeom>
          <a:noFill/>
          <a:ln>
            <a:noFill/>
          </a:ln>
        </p:spPr>
        <p:txBody>
          <a:bodyPr spcFirstLastPara="1" wrap="square" lIns="0" tIns="0" rIns="0" bIns="0" anchor="t" anchorCtr="0">
            <a:spAutoFit/>
          </a:bodyPr>
          <a:lstStyle/>
          <a:p>
            <a:pPr marL="0" marR="0" lvl="0" indent="0" algn="r" rtl="0">
              <a:lnSpc>
                <a:spcPct val="150000"/>
              </a:lnSpc>
              <a:spcBef>
                <a:spcPts val="0"/>
              </a:spcBef>
              <a:spcAft>
                <a:spcPts val="0"/>
              </a:spcAft>
              <a:buClr>
                <a:srgbClr val="000000"/>
              </a:buClr>
              <a:buSzPts val="2600"/>
              <a:buFont typeface="Arial"/>
              <a:buNone/>
            </a:pPr>
            <a:r>
              <a:rPr lang="en-US" sz="2600" b="0" i="0" u="none" strike="noStrike" cap="none">
                <a:solidFill>
                  <a:srgbClr val="35382F"/>
                </a:solidFill>
                <a:latin typeface="Montserrat"/>
                <a:ea typeface="Montserrat"/>
                <a:cs typeface="Montserrat"/>
                <a:sym typeface="Montserrat"/>
              </a:rPr>
              <a:t>Write </a:t>
            </a:r>
            <a:r>
              <a:rPr lang="en-US" sz="2600" b="1" i="0" u="none" strike="noStrike" cap="none">
                <a:solidFill>
                  <a:srgbClr val="35382F"/>
                </a:solidFill>
                <a:latin typeface="Montserrat"/>
                <a:ea typeface="Montserrat"/>
                <a:cs typeface="Montserrat"/>
                <a:sym typeface="Montserrat"/>
              </a:rPr>
              <a:t>one thing</a:t>
            </a:r>
            <a:r>
              <a:rPr lang="en-US" sz="2600" b="0" i="0" u="none" strike="noStrike" cap="none">
                <a:solidFill>
                  <a:srgbClr val="35382F"/>
                </a:solidFill>
                <a:latin typeface="Montserrat"/>
                <a:ea typeface="Montserrat"/>
                <a:cs typeface="Montserrat"/>
                <a:sym typeface="Montserrat"/>
              </a:rPr>
              <a:t> you want to experience in your career.</a:t>
            </a:r>
            <a:endParaRPr sz="1400" b="0" i="0" u="none" strike="noStrike" cap="none">
              <a:solidFill>
                <a:srgbClr val="000000"/>
              </a:solidFill>
              <a:latin typeface="Arial"/>
              <a:ea typeface="Arial"/>
              <a:cs typeface="Arial"/>
              <a:sym typeface="Arial"/>
            </a:endParaRPr>
          </a:p>
          <a:p>
            <a:pPr marL="0" marR="0" lvl="0" indent="0" algn="r" rtl="0">
              <a:lnSpc>
                <a:spcPct val="57653"/>
              </a:lnSpc>
              <a:spcBef>
                <a:spcPts val="0"/>
              </a:spcBef>
              <a:spcAft>
                <a:spcPts val="0"/>
              </a:spcAft>
              <a:buClr>
                <a:srgbClr val="000000"/>
              </a:buClr>
              <a:buSzPts val="2600"/>
              <a:buFont typeface="Arial"/>
              <a:buNone/>
            </a:pPr>
            <a:endParaRPr sz="2600" b="0" i="0" u="none" strike="noStrike" cap="none">
              <a:solidFill>
                <a:srgbClr val="35382F"/>
              </a:solidFill>
              <a:latin typeface="Montserrat"/>
              <a:ea typeface="Montserrat"/>
              <a:cs typeface="Montserrat"/>
              <a:sym typeface="Montserrat"/>
            </a:endParaRPr>
          </a:p>
          <a:p>
            <a:pPr marL="0" marR="0" lvl="0" indent="0" algn="r" rtl="0">
              <a:lnSpc>
                <a:spcPct val="156521"/>
              </a:lnSpc>
              <a:spcBef>
                <a:spcPts val="0"/>
              </a:spcBef>
              <a:spcAft>
                <a:spcPts val="0"/>
              </a:spcAft>
              <a:buClr>
                <a:srgbClr val="000000"/>
              </a:buClr>
              <a:buSzPts val="2300"/>
              <a:buFont typeface="Arial"/>
              <a:buNone/>
            </a:pPr>
            <a:r>
              <a:rPr lang="en-US" sz="2300" b="0" i="1" u="none" strike="noStrike" cap="none">
                <a:solidFill>
                  <a:srgbClr val="35382F"/>
                </a:solidFill>
                <a:latin typeface="Playfair Display"/>
                <a:ea typeface="Playfair Display"/>
                <a:cs typeface="Playfair Display"/>
                <a:sym typeface="Playfair Display"/>
              </a:rPr>
              <a:t>my example: Cultivate my </a:t>
            </a:r>
            <a:r>
              <a:rPr lang="en-US" sz="2300" i="1">
                <a:solidFill>
                  <a:srgbClr val="35382F"/>
                </a:solidFill>
                <a:latin typeface="Playfair Display"/>
                <a:ea typeface="Playfair Display"/>
                <a:cs typeface="Playfair Display"/>
                <a:sym typeface="Playfair Display"/>
              </a:rPr>
              <a:t>communication </a:t>
            </a:r>
            <a:r>
              <a:rPr lang="en-US" sz="2300" b="0" i="1" u="none" strike="noStrike" cap="none">
                <a:solidFill>
                  <a:srgbClr val="35382F"/>
                </a:solidFill>
                <a:latin typeface="Playfair Display"/>
                <a:ea typeface="Playfair Display"/>
                <a:cs typeface="Playfair Display"/>
                <a:sym typeface="Playfair Display"/>
              </a:rPr>
              <a:t>skills to connect more </a:t>
            </a:r>
            <a:r>
              <a:rPr lang="en-US" sz="2300" i="1">
                <a:solidFill>
                  <a:srgbClr val="35382F"/>
                </a:solidFill>
                <a:latin typeface="Playfair Display"/>
                <a:ea typeface="Playfair Display"/>
                <a:cs typeface="Playfair Display"/>
                <a:sym typeface="Playfair Display"/>
              </a:rPr>
              <a:t>authentically</a:t>
            </a:r>
            <a:r>
              <a:rPr lang="en-US" sz="2300" b="0" i="1" u="none" strike="noStrike" cap="none">
                <a:solidFill>
                  <a:srgbClr val="35382F"/>
                </a:solidFill>
                <a:latin typeface="Playfair Display"/>
                <a:ea typeface="Playfair Display"/>
                <a:cs typeface="Playfair Display"/>
                <a:sym typeface="Playfair Display"/>
              </a:rPr>
              <a:t> with </a:t>
            </a:r>
            <a:r>
              <a:rPr lang="en-US" sz="2300" i="1">
                <a:solidFill>
                  <a:srgbClr val="35382F"/>
                </a:solidFill>
                <a:latin typeface="Playfair Display"/>
                <a:ea typeface="Playfair Display"/>
                <a:cs typeface="Playfair Display"/>
                <a:sym typeface="Playfair Display"/>
              </a:rPr>
              <a:t>GMLF community</a:t>
            </a:r>
            <a:r>
              <a:rPr lang="en-US" sz="2300" b="0" i="1" u="none" strike="noStrike" cap="none">
                <a:solidFill>
                  <a:srgbClr val="35382F"/>
                </a:solidFill>
                <a:latin typeface="Playfair Display"/>
                <a:ea typeface="Playfair Display"/>
                <a:cs typeface="Playfair Display"/>
                <a:sym typeface="Playfair Display"/>
              </a:rPr>
              <a:t>.</a:t>
            </a:r>
            <a:endParaRPr sz="1400" b="0" i="1" u="none" strike="noStrike" cap="none">
              <a:solidFill>
                <a:srgbClr val="000000"/>
              </a:solidFill>
              <a:latin typeface="Arial"/>
              <a:ea typeface="Arial"/>
              <a:cs typeface="Arial"/>
              <a:sym typeface="Arial"/>
            </a:endParaRPr>
          </a:p>
        </p:txBody>
      </p:sp>
      <p:sp>
        <p:nvSpPr>
          <p:cNvPr id="304" name="Google Shape;304;g10b69aa1bde_0_24"/>
          <p:cNvSpPr txBox="1"/>
          <p:nvPr/>
        </p:nvSpPr>
        <p:spPr>
          <a:xfrm>
            <a:off x="1028700" y="5079372"/>
            <a:ext cx="6807600" cy="2385600"/>
          </a:xfrm>
          <a:prstGeom prst="rect">
            <a:avLst/>
          </a:prstGeom>
          <a:noFill/>
          <a:ln>
            <a:noFill/>
          </a:ln>
        </p:spPr>
        <p:txBody>
          <a:bodyPr spcFirstLastPara="1" wrap="square" lIns="0" tIns="0" rIns="0" bIns="0" anchor="t" anchorCtr="0">
            <a:spAutoFit/>
          </a:bodyPr>
          <a:lstStyle/>
          <a:p>
            <a:pPr marL="0" marR="0" lvl="0" indent="0" algn="r" rtl="0">
              <a:lnSpc>
                <a:spcPct val="150000"/>
              </a:lnSpc>
              <a:spcBef>
                <a:spcPts val="0"/>
              </a:spcBef>
              <a:spcAft>
                <a:spcPts val="0"/>
              </a:spcAft>
              <a:buClr>
                <a:srgbClr val="000000"/>
              </a:buClr>
              <a:buSzPts val="2600"/>
              <a:buFont typeface="Arial"/>
              <a:buNone/>
            </a:pPr>
            <a:r>
              <a:rPr lang="en-US" sz="2600" b="1" i="0" u="none" strike="noStrike" cap="none">
                <a:solidFill>
                  <a:srgbClr val="35382F"/>
                </a:solidFill>
                <a:latin typeface="Montserrat"/>
                <a:ea typeface="Montserrat"/>
                <a:cs typeface="Montserrat"/>
                <a:sym typeface="Montserrat"/>
              </a:rPr>
              <a:t>Make it happen</a:t>
            </a:r>
            <a:r>
              <a:rPr lang="en-US" sz="2600" b="0" i="0" u="none" strike="noStrike" cap="none">
                <a:solidFill>
                  <a:srgbClr val="35382F"/>
                </a:solidFill>
                <a:latin typeface="Montserrat"/>
                <a:ea typeface="Montserrat"/>
                <a:cs typeface="Montserrat"/>
                <a:sym typeface="Montserrat"/>
              </a:rPr>
              <a:t>: Write the one step you can take that will make the most impact towards that goal. </a:t>
            </a:r>
            <a:endParaRPr sz="2600" b="0" i="0" u="none" strike="noStrike" cap="none">
              <a:solidFill>
                <a:srgbClr val="000000"/>
              </a:solidFill>
              <a:latin typeface="Arial"/>
              <a:ea typeface="Arial"/>
              <a:cs typeface="Arial"/>
              <a:sym typeface="Arial"/>
            </a:endParaRPr>
          </a:p>
          <a:p>
            <a:pPr marL="0" marR="0" lvl="0" indent="0" algn="r" rtl="0">
              <a:lnSpc>
                <a:spcPct val="55518"/>
              </a:lnSpc>
              <a:spcBef>
                <a:spcPts val="0"/>
              </a:spcBef>
              <a:spcAft>
                <a:spcPts val="0"/>
              </a:spcAft>
              <a:buClr>
                <a:srgbClr val="000000"/>
              </a:buClr>
              <a:buSzPts val="2700"/>
              <a:buFont typeface="Arial"/>
              <a:buNone/>
            </a:pPr>
            <a:endParaRPr sz="2700" b="0" i="0" u="none" strike="noStrike" cap="none">
              <a:solidFill>
                <a:srgbClr val="35382F"/>
              </a:solidFill>
              <a:latin typeface="Montserrat"/>
              <a:ea typeface="Montserrat"/>
              <a:cs typeface="Montserrat"/>
              <a:sym typeface="Montserrat"/>
            </a:endParaRPr>
          </a:p>
          <a:p>
            <a:pPr marL="0" marR="0" lvl="0" indent="0" algn="r" rtl="0">
              <a:lnSpc>
                <a:spcPct val="156521"/>
              </a:lnSpc>
              <a:spcBef>
                <a:spcPts val="0"/>
              </a:spcBef>
              <a:spcAft>
                <a:spcPts val="0"/>
              </a:spcAft>
              <a:buClr>
                <a:srgbClr val="000000"/>
              </a:buClr>
              <a:buSzPts val="2300"/>
              <a:buFont typeface="Arial"/>
              <a:buNone/>
            </a:pPr>
            <a:r>
              <a:rPr lang="en-US" sz="2300" b="0" i="1" u="none" strike="noStrike" cap="none">
                <a:solidFill>
                  <a:srgbClr val="35382F"/>
                </a:solidFill>
                <a:latin typeface="Playfair Display"/>
                <a:ea typeface="Playfair Display"/>
                <a:cs typeface="Playfair Display"/>
                <a:sym typeface="Playfair Display"/>
              </a:rPr>
              <a:t>my example: </a:t>
            </a:r>
            <a:r>
              <a:rPr lang="en-US" sz="2300" i="1">
                <a:solidFill>
                  <a:srgbClr val="35382F"/>
                </a:solidFill>
                <a:latin typeface="Playfair Display"/>
                <a:ea typeface="Playfair Display"/>
                <a:cs typeface="Playfair Display"/>
                <a:sym typeface="Playfair Display"/>
              </a:rPr>
              <a:t>Study persuasive speakers.</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308"/>
        <p:cNvGrpSpPr/>
        <p:nvPr/>
      </p:nvGrpSpPr>
      <p:grpSpPr>
        <a:xfrm>
          <a:off x="0" y="0"/>
          <a:ext cx="0" cy="0"/>
          <a:chOff x="0" y="0"/>
          <a:chExt cx="0" cy="0"/>
        </a:xfrm>
      </p:grpSpPr>
      <p:pic>
        <p:nvPicPr>
          <p:cNvPr id="309" name="Google Shape;309;p13"/>
          <p:cNvPicPr preferRelativeResize="0"/>
          <p:nvPr/>
        </p:nvPicPr>
        <p:blipFill rotWithShape="1">
          <a:blip r:embed="rId3">
            <a:alphaModFix/>
          </a:blip>
          <a:srcRect t="8213" b="7283"/>
          <a:stretch/>
        </p:blipFill>
        <p:spPr>
          <a:xfrm>
            <a:off x="1028700" y="0"/>
            <a:ext cx="8115300" cy="10286998"/>
          </a:xfrm>
          <a:prstGeom prst="rect">
            <a:avLst/>
          </a:prstGeom>
          <a:noFill/>
          <a:ln>
            <a:noFill/>
          </a:ln>
        </p:spPr>
      </p:pic>
      <p:sp>
        <p:nvSpPr>
          <p:cNvPr id="310" name="Google Shape;310;p13"/>
          <p:cNvSpPr/>
          <p:nvPr/>
        </p:nvSpPr>
        <p:spPr>
          <a:xfrm>
            <a:off x="10210800" y="4017975"/>
            <a:ext cx="765659" cy="171371"/>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3"/>
          <p:cNvSpPr/>
          <p:nvPr/>
        </p:nvSpPr>
        <p:spPr>
          <a:xfrm>
            <a:off x="10210800" y="1028700"/>
            <a:ext cx="7048500" cy="381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3"/>
          <p:cNvSpPr txBox="1"/>
          <p:nvPr/>
        </p:nvSpPr>
        <p:spPr>
          <a:xfrm>
            <a:off x="10210800" y="8161139"/>
            <a:ext cx="8578316" cy="109716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7200"/>
              <a:buFont typeface="Arial"/>
              <a:buNone/>
            </a:pPr>
            <a:r>
              <a:rPr lang="en-US" sz="7200" b="0" i="0" u="none" strike="noStrike" cap="none">
                <a:solidFill>
                  <a:srgbClr val="35382F"/>
                </a:solidFill>
                <a:latin typeface="Playfair Display"/>
                <a:ea typeface="Playfair Display"/>
                <a:cs typeface="Playfair Display"/>
                <a:sym typeface="Playfair Display"/>
              </a:rPr>
              <a:t>Health / Wellness</a:t>
            </a:r>
            <a:endParaRPr sz="1400" b="0" i="0" u="none" strike="noStrike" cap="none">
              <a:solidFill>
                <a:srgbClr val="000000"/>
              </a:solidFill>
              <a:latin typeface="Arial"/>
              <a:ea typeface="Arial"/>
              <a:cs typeface="Arial"/>
              <a:sym typeface="Arial"/>
            </a:endParaRPr>
          </a:p>
        </p:txBody>
      </p:sp>
      <p:sp>
        <p:nvSpPr>
          <p:cNvPr id="313" name="Google Shape;313;p13"/>
          <p:cNvSpPr txBox="1"/>
          <p:nvPr/>
        </p:nvSpPr>
        <p:spPr>
          <a:xfrm>
            <a:off x="10210800" y="1385185"/>
            <a:ext cx="6807600" cy="17853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600"/>
              <a:buFont typeface="Arial"/>
              <a:buNone/>
            </a:pPr>
            <a:r>
              <a:rPr lang="en-US" sz="2600" b="0" i="0" u="none" strike="noStrike" cap="none">
                <a:solidFill>
                  <a:srgbClr val="35382F"/>
                </a:solidFill>
                <a:latin typeface="Montserrat"/>
                <a:ea typeface="Montserrat"/>
                <a:cs typeface="Montserrat"/>
                <a:sym typeface="Montserrat"/>
              </a:rPr>
              <a:t>Write </a:t>
            </a:r>
            <a:r>
              <a:rPr lang="en-US" sz="2600" b="1" i="0" u="none" strike="noStrike" cap="none">
                <a:solidFill>
                  <a:srgbClr val="35382F"/>
                </a:solidFill>
                <a:latin typeface="Montserrat"/>
                <a:ea typeface="Montserrat"/>
                <a:cs typeface="Montserrat"/>
                <a:sym typeface="Montserrat"/>
              </a:rPr>
              <a:t>one goal</a:t>
            </a:r>
            <a:r>
              <a:rPr lang="en-US" sz="2600" b="0" i="0" u="none" strike="noStrike" cap="none">
                <a:solidFill>
                  <a:srgbClr val="35382F"/>
                </a:solidFill>
                <a:latin typeface="Montserrat"/>
                <a:ea typeface="Montserrat"/>
                <a:cs typeface="Montserrat"/>
                <a:sym typeface="Montserrat"/>
              </a:rPr>
              <a:t> for your physical health and well-being.</a:t>
            </a:r>
            <a:endParaRPr sz="1300" b="0" i="0" u="none" strike="noStrike" cap="none">
              <a:solidFill>
                <a:srgbClr val="000000"/>
              </a:solidFill>
              <a:latin typeface="Arial"/>
              <a:ea typeface="Arial"/>
              <a:cs typeface="Arial"/>
              <a:sym typeface="Arial"/>
            </a:endParaRPr>
          </a:p>
          <a:p>
            <a:pPr marL="0" marR="0" lvl="0" indent="0" algn="l" rtl="0">
              <a:lnSpc>
                <a:spcPct val="55518"/>
              </a:lnSpc>
              <a:spcBef>
                <a:spcPts val="0"/>
              </a:spcBef>
              <a:spcAft>
                <a:spcPts val="0"/>
              </a:spcAft>
              <a:buClr>
                <a:srgbClr val="000000"/>
              </a:buClr>
              <a:buSzPts val="2700"/>
              <a:buFont typeface="Arial"/>
              <a:buNone/>
            </a:pPr>
            <a:endParaRPr sz="2700" b="0" i="0" u="none" strike="noStrike" cap="none">
              <a:solidFill>
                <a:srgbClr val="35382F"/>
              </a:solidFill>
              <a:latin typeface="Montserrat"/>
              <a:ea typeface="Montserrat"/>
              <a:cs typeface="Montserrat"/>
              <a:sym typeface="Montserrat"/>
            </a:endParaRPr>
          </a:p>
          <a:p>
            <a:pPr marL="0" marR="0" lvl="0" indent="0" algn="l" rtl="0">
              <a:lnSpc>
                <a:spcPct val="156521"/>
              </a:lnSpc>
              <a:spcBef>
                <a:spcPts val="0"/>
              </a:spcBef>
              <a:spcAft>
                <a:spcPts val="0"/>
              </a:spcAft>
              <a:buClr>
                <a:srgbClr val="000000"/>
              </a:buClr>
              <a:buSzPts val="2300"/>
              <a:buFont typeface="Arial"/>
              <a:buNone/>
            </a:pPr>
            <a:r>
              <a:rPr lang="en-US" sz="2300" b="0" i="1" u="none" strike="noStrike" cap="none">
                <a:solidFill>
                  <a:srgbClr val="35382F"/>
                </a:solidFill>
                <a:latin typeface="Playfair Display"/>
                <a:ea typeface="Playfair Display"/>
                <a:cs typeface="Playfair Display"/>
                <a:sym typeface="Playfair Display"/>
              </a:rPr>
              <a:t>my example: Bring more mindfulness to my meals.</a:t>
            </a:r>
            <a:endParaRPr sz="1400" b="0" i="1" u="none" strike="noStrike" cap="none">
              <a:solidFill>
                <a:srgbClr val="000000"/>
              </a:solidFill>
              <a:latin typeface="Arial"/>
              <a:ea typeface="Arial"/>
              <a:cs typeface="Arial"/>
              <a:sym typeface="Arial"/>
            </a:endParaRPr>
          </a:p>
        </p:txBody>
      </p:sp>
      <p:sp>
        <p:nvSpPr>
          <p:cNvPr id="314" name="Google Shape;314;p13"/>
          <p:cNvSpPr txBox="1"/>
          <p:nvPr/>
        </p:nvSpPr>
        <p:spPr>
          <a:xfrm>
            <a:off x="10210800" y="4851611"/>
            <a:ext cx="6807600" cy="29397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600"/>
              <a:buFont typeface="Arial"/>
              <a:buNone/>
            </a:pPr>
            <a:r>
              <a:rPr lang="en-US" sz="2600" b="1" i="0" u="none" strike="noStrike" cap="none">
                <a:solidFill>
                  <a:srgbClr val="35382F"/>
                </a:solidFill>
                <a:latin typeface="Montserrat"/>
                <a:ea typeface="Montserrat"/>
                <a:cs typeface="Montserrat"/>
                <a:sym typeface="Montserrat"/>
              </a:rPr>
              <a:t>Make it happen:</a:t>
            </a:r>
            <a:r>
              <a:rPr lang="en-US" sz="2600" b="0" i="0" u="none" strike="noStrike" cap="none">
                <a:solidFill>
                  <a:srgbClr val="35382F"/>
                </a:solidFill>
                <a:latin typeface="Montserrat"/>
                <a:ea typeface="Montserrat"/>
                <a:cs typeface="Montserrat"/>
                <a:sym typeface="Montserrat"/>
              </a:rPr>
              <a:t> Write the one step you can take that will make the most impact towards that goal. </a:t>
            </a:r>
            <a:endParaRPr sz="1300" b="0" i="0" u="none" strike="noStrike" cap="none">
              <a:solidFill>
                <a:srgbClr val="000000"/>
              </a:solidFill>
              <a:latin typeface="Arial"/>
              <a:ea typeface="Arial"/>
              <a:cs typeface="Arial"/>
              <a:sym typeface="Arial"/>
            </a:endParaRPr>
          </a:p>
          <a:p>
            <a:pPr marL="0" marR="0" lvl="0" indent="0" algn="l" rtl="0">
              <a:lnSpc>
                <a:spcPct val="55518"/>
              </a:lnSpc>
              <a:spcBef>
                <a:spcPts val="0"/>
              </a:spcBef>
              <a:spcAft>
                <a:spcPts val="0"/>
              </a:spcAft>
              <a:buClr>
                <a:srgbClr val="000000"/>
              </a:buClr>
              <a:buSzPts val="2700"/>
              <a:buFont typeface="Arial"/>
              <a:buNone/>
            </a:pPr>
            <a:endParaRPr sz="2700" b="0" i="0" u="none" strike="noStrike" cap="none">
              <a:solidFill>
                <a:srgbClr val="35382F"/>
              </a:solidFill>
              <a:latin typeface="Montserrat"/>
              <a:ea typeface="Montserrat"/>
              <a:cs typeface="Montserrat"/>
              <a:sym typeface="Montserrat"/>
            </a:endParaRPr>
          </a:p>
          <a:p>
            <a:pPr marL="0" marR="0" lvl="0" indent="0" algn="l" rtl="0">
              <a:lnSpc>
                <a:spcPct val="156521"/>
              </a:lnSpc>
              <a:spcBef>
                <a:spcPts val="0"/>
              </a:spcBef>
              <a:spcAft>
                <a:spcPts val="0"/>
              </a:spcAft>
              <a:buClr>
                <a:srgbClr val="000000"/>
              </a:buClr>
              <a:buSzPts val="2300"/>
              <a:buFont typeface="Arial"/>
              <a:buNone/>
            </a:pPr>
            <a:r>
              <a:rPr lang="en-US" sz="2300" b="0" i="1" u="none" strike="noStrike" cap="none">
                <a:solidFill>
                  <a:srgbClr val="35382F"/>
                </a:solidFill>
                <a:latin typeface="Playfair Display"/>
                <a:ea typeface="Playfair Display"/>
                <a:cs typeface="Playfair Display"/>
                <a:sym typeface="Playfair Display"/>
              </a:rPr>
              <a:t>my example: When I sit down to eat, take 3 slow, deep breaths before I take my first bite.</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318"/>
        <p:cNvGrpSpPr/>
        <p:nvPr/>
      </p:nvGrpSpPr>
      <p:grpSpPr>
        <a:xfrm>
          <a:off x="0" y="0"/>
          <a:ext cx="0" cy="0"/>
          <a:chOff x="0" y="0"/>
          <a:chExt cx="0" cy="0"/>
        </a:xfrm>
      </p:grpSpPr>
      <p:pic>
        <p:nvPicPr>
          <p:cNvPr id="319" name="Google Shape;319;p14"/>
          <p:cNvPicPr preferRelativeResize="0"/>
          <p:nvPr/>
        </p:nvPicPr>
        <p:blipFill rotWithShape="1">
          <a:blip r:embed="rId3">
            <a:alphaModFix/>
          </a:blip>
          <a:srcRect t="6904" b="8585"/>
          <a:stretch/>
        </p:blipFill>
        <p:spPr>
          <a:xfrm>
            <a:off x="9144000" y="0"/>
            <a:ext cx="8115299" cy="10287000"/>
          </a:xfrm>
          <a:prstGeom prst="rect">
            <a:avLst/>
          </a:prstGeom>
          <a:noFill/>
          <a:ln>
            <a:noFill/>
          </a:ln>
        </p:spPr>
      </p:pic>
      <p:sp>
        <p:nvSpPr>
          <p:cNvPr id="320" name="Google Shape;320;p14"/>
          <p:cNvSpPr/>
          <p:nvPr/>
        </p:nvSpPr>
        <p:spPr>
          <a:xfrm>
            <a:off x="1028700" y="4017975"/>
            <a:ext cx="765659" cy="171371"/>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14"/>
          <p:cNvSpPr/>
          <p:nvPr/>
        </p:nvSpPr>
        <p:spPr>
          <a:xfrm>
            <a:off x="1028700" y="1028700"/>
            <a:ext cx="7048500" cy="381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14"/>
          <p:cNvSpPr txBox="1"/>
          <p:nvPr/>
        </p:nvSpPr>
        <p:spPr>
          <a:xfrm>
            <a:off x="1028638" y="8389229"/>
            <a:ext cx="6807600" cy="106200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6900"/>
              <a:buFont typeface="Arial"/>
              <a:buNone/>
            </a:pPr>
            <a:r>
              <a:rPr lang="en-US" sz="6900" b="0" i="0" u="none" strike="noStrike" cap="none">
                <a:solidFill>
                  <a:srgbClr val="35382F"/>
                </a:solidFill>
                <a:latin typeface="Playfair Display"/>
                <a:ea typeface="Playfair Display"/>
                <a:cs typeface="Playfair Display"/>
                <a:sym typeface="Playfair Display"/>
              </a:rPr>
              <a:t>Personal Growth</a:t>
            </a:r>
            <a:endParaRPr sz="1400" b="0" i="0" u="none" strike="noStrike" cap="none">
              <a:solidFill>
                <a:srgbClr val="000000"/>
              </a:solidFill>
              <a:latin typeface="Arial"/>
              <a:ea typeface="Arial"/>
              <a:cs typeface="Arial"/>
              <a:sym typeface="Arial"/>
            </a:endParaRPr>
          </a:p>
        </p:txBody>
      </p:sp>
      <p:sp>
        <p:nvSpPr>
          <p:cNvPr id="323" name="Google Shape;323;p14"/>
          <p:cNvSpPr txBox="1"/>
          <p:nvPr/>
        </p:nvSpPr>
        <p:spPr>
          <a:xfrm>
            <a:off x="1028700" y="1385185"/>
            <a:ext cx="6807600" cy="2362500"/>
          </a:xfrm>
          <a:prstGeom prst="rect">
            <a:avLst/>
          </a:prstGeom>
          <a:noFill/>
          <a:ln>
            <a:noFill/>
          </a:ln>
        </p:spPr>
        <p:txBody>
          <a:bodyPr spcFirstLastPara="1" wrap="square" lIns="0" tIns="0" rIns="0" bIns="0" anchor="t" anchorCtr="0">
            <a:spAutoFit/>
          </a:bodyPr>
          <a:lstStyle/>
          <a:p>
            <a:pPr marL="0" marR="0" lvl="0" indent="0" algn="r" rtl="0">
              <a:lnSpc>
                <a:spcPct val="150000"/>
              </a:lnSpc>
              <a:spcBef>
                <a:spcPts val="0"/>
              </a:spcBef>
              <a:spcAft>
                <a:spcPts val="0"/>
              </a:spcAft>
              <a:buClr>
                <a:srgbClr val="000000"/>
              </a:buClr>
              <a:buSzPts val="2600"/>
              <a:buFont typeface="Arial"/>
              <a:buNone/>
            </a:pPr>
            <a:r>
              <a:rPr lang="en-US" sz="2600" b="0" i="0" u="none" strike="noStrike" cap="none">
                <a:solidFill>
                  <a:srgbClr val="35382F"/>
                </a:solidFill>
                <a:latin typeface="Montserrat"/>
                <a:ea typeface="Montserrat"/>
                <a:cs typeface="Montserrat"/>
                <a:sym typeface="Montserrat"/>
              </a:rPr>
              <a:t>Write </a:t>
            </a:r>
            <a:r>
              <a:rPr lang="en-US" sz="2600" b="1" i="0" u="none" strike="noStrike" cap="none">
                <a:solidFill>
                  <a:srgbClr val="35382F"/>
                </a:solidFill>
                <a:latin typeface="Montserrat"/>
                <a:ea typeface="Montserrat"/>
                <a:cs typeface="Montserrat"/>
                <a:sym typeface="Montserrat"/>
              </a:rPr>
              <a:t>one way</a:t>
            </a:r>
            <a:r>
              <a:rPr lang="en-US" sz="2600" b="0" i="0" u="none" strike="noStrike" cap="none">
                <a:solidFill>
                  <a:srgbClr val="35382F"/>
                </a:solidFill>
                <a:latin typeface="Montserrat"/>
                <a:ea typeface="Montserrat"/>
                <a:cs typeface="Montserrat"/>
                <a:sym typeface="Montserrat"/>
              </a:rPr>
              <a:t> in which you want to grow and develop as a person.</a:t>
            </a:r>
            <a:r>
              <a:rPr lang="en-US" sz="2700" b="0" i="0" u="none" strike="noStrike" cap="none">
                <a:solidFill>
                  <a:srgbClr val="35382F"/>
                </a:solidFill>
                <a:latin typeface="Montserrat"/>
                <a:ea typeface="Montserrat"/>
                <a:cs typeface="Montserrat"/>
                <a:sym typeface="Montserrat"/>
              </a:rPr>
              <a:t> </a:t>
            </a:r>
            <a:endParaRPr sz="1400" b="0" i="0" u="none" strike="noStrike" cap="none">
              <a:solidFill>
                <a:srgbClr val="000000"/>
              </a:solidFill>
              <a:latin typeface="Arial"/>
              <a:ea typeface="Arial"/>
              <a:cs typeface="Arial"/>
              <a:sym typeface="Arial"/>
            </a:endParaRPr>
          </a:p>
          <a:p>
            <a:pPr marL="0" marR="0" lvl="0" indent="0" algn="r" rtl="0">
              <a:lnSpc>
                <a:spcPct val="55518"/>
              </a:lnSpc>
              <a:spcBef>
                <a:spcPts val="0"/>
              </a:spcBef>
              <a:spcAft>
                <a:spcPts val="0"/>
              </a:spcAft>
              <a:buClr>
                <a:srgbClr val="000000"/>
              </a:buClr>
              <a:buSzPts val="2700"/>
              <a:buFont typeface="Arial"/>
              <a:buNone/>
            </a:pPr>
            <a:endParaRPr sz="2700" b="0" i="0" u="none" strike="noStrike" cap="none">
              <a:solidFill>
                <a:srgbClr val="35382F"/>
              </a:solidFill>
              <a:latin typeface="Montserrat"/>
              <a:ea typeface="Montserrat"/>
              <a:cs typeface="Montserrat"/>
              <a:sym typeface="Montserrat"/>
            </a:endParaRPr>
          </a:p>
          <a:p>
            <a:pPr marL="0" marR="0" lvl="0" indent="0" algn="r" rtl="0">
              <a:lnSpc>
                <a:spcPct val="156521"/>
              </a:lnSpc>
              <a:spcBef>
                <a:spcPts val="0"/>
              </a:spcBef>
              <a:spcAft>
                <a:spcPts val="0"/>
              </a:spcAft>
              <a:buClr>
                <a:srgbClr val="000000"/>
              </a:buClr>
              <a:buSzPts val="2300"/>
              <a:buFont typeface="Arial"/>
              <a:buNone/>
            </a:pPr>
            <a:r>
              <a:rPr lang="en-US" sz="2300" b="0" i="1" u="none" strike="noStrike" cap="none">
                <a:solidFill>
                  <a:srgbClr val="35382F"/>
                </a:solidFill>
                <a:latin typeface="Playfair Display"/>
                <a:ea typeface="Playfair Display"/>
                <a:cs typeface="Playfair Display"/>
                <a:sym typeface="Playfair Display"/>
              </a:rPr>
              <a:t>my example: Bring more fun and excitement to everyday experiences (ie break out of the rut.)</a:t>
            </a:r>
            <a:endParaRPr sz="1400" b="0" i="1" u="none" strike="noStrike" cap="none">
              <a:solidFill>
                <a:srgbClr val="000000"/>
              </a:solidFill>
              <a:latin typeface="Arial"/>
              <a:ea typeface="Arial"/>
              <a:cs typeface="Arial"/>
              <a:sym typeface="Arial"/>
            </a:endParaRPr>
          </a:p>
        </p:txBody>
      </p:sp>
      <p:sp>
        <p:nvSpPr>
          <p:cNvPr id="324" name="Google Shape;324;p14"/>
          <p:cNvSpPr txBox="1"/>
          <p:nvPr/>
        </p:nvSpPr>
        <p:spPr>
          <a:xfrm>
            <a:off x="1028700" y="4583677"/>
            <a:ext cx="6807600" cy="4047900"/>
          </a:xfrm>
          <a:prstGeom prst="rect">
            <a:avLst/>
          </a:prstGeom>
          <a:noFill/>
          <a:ln>
            <a:noFill/>
          </a:ln>
        </p:spPr>
        <p:txBody>
          <a:bodyPr spcFirstLastPara="1" wrap="square" lIns="0" tIns="0" rIns="0" bIns="0" anchor="t" anchorCtr="0">
            <a:spAutoFit/>
          </a:bodyPr>
          <a:lstStyle/>
          <a:p>
            <a:pPr marL="0" marR="0" lvl="0" indent="0" algn="r" rtl="0">
              <a:lnSpc>
                <a:spcPct val="150000"/>
              </a:lnSpc>
              <a:spcBef>
                <a:spcPts val="0"/>
              </a:spcBef>
              <a:spcAft>
                <a:spcPts val="0"/>
              </a:spcAft>
              <a:buClr>
                <a:srgbClr val="000000"/>
              </a:buClr>
              <a:buSzPts val="2600"/>
              <a:buFont typeface="Arial"/>
              <a:buNone/>
            </a:pPr>
            <a:r>
              <a:rPr lang="en-US" sz="2600" b="1" i="0" u="none" strike="noStrike" cap="none">
                <a:solidFill>
                  <a:srgbClr val="35382F"/>
                </a:solidFill>
                <a:latin typeface="Montserrat"/>
                <a:ea typeface="Montserrat"/>
                <a:cs typeface="Montserrat"/>
                <a:sym typeface="Montserrat"/>
              </a:rPr>
              <a:t>Make it happen:</a:t>
            </a:r>
            <a:r>
              <a:rPr lang="en-US" sz="2600" b="0" i="0" u="none" strike="noStrike" cap="none">
                <a:solidFill>
                  <a:srgbClr val="35382F"/>
                </a:solidFill>
                <a:latin typeface="Montserrat"/>
                <a:ea typeface="Montserrat"/>
                <a:cs typeface="Montserrat"/>
                <a:sym typeface="Montserrat"/>
              </a:rPr>
              <a:t> Write the one step you can take that will make the most impact towards that goal. </a:t>
            </a:r>
            <a:endParaRPr sz="2600" b="0" i="0" u="none" strike="noStrike" cap="none">
              <a:solidFill>
                <a:srgbClr val="000000"/>
              </a:solidFill>
              <a:latin typeface="Arial"/>
              <a:ea typeface="Arial"/>
              <a:cs typeface="Arial"/>
              <a:sym typeface="Arial"/>
            </a:endParaRPr>
          </a:p>
          <a:p>
            <a:pPr marL="0" marR="0" lvl="0" indent="0" algn="r" rtl="0">
              <a:lnSpc>
                <a:spcPct val="55518"/>
              </a:lnSpc>
              <a:spcBef>
                <a:spcPts val="0"/>
              </a:spcBef>
              <a:spcAft>
                <a:spcPts val="0"/>
              </a:spcAft>
              <a:buClr>
                <a:srgbClr val="000000"/>
              </a:buClr>
              <a:buSzPts val="2700"/>
              <a:buFont typeface="Arial"/>
              <a:buNone/>
            </a:pPr>
            <a:endParaRPr sz="2700" b="0" i="0" u="none" strike="noStrike" cap="none">
              <a:solidFill>
                <a:srgbClr val="35382F"/>
              </a:solidFill>
              <a:latin typeface="Montserrat"/>
              <a:ea typeface="Montserrat"/>
              <a:cs typeface="Montserrat"/>
              <a:sym typeface="Montserrat"/>
            </a:endParaRPr>
          </a:p>
          <a:p>
            <a:pPr marL="0" marR="0" lvl="0" indent="0" algn="r" rtl="0">
              <a:lnSpc>
                <a:spcPct val="156521"/>
              </a:lnSpc>
              <a:spcBef>
                <a:spcPts val="0"/>
              </a:spcBef>
              <a:spcAft>
                <a:spcPts val="0"/>
              </a:spcAft>
              <a:buClr>
                <a:srgbClr val="000000"/>
              </a:buClr>
              <a:buSzPts val="2300"/>
              <a:buFont typeface="Arial"/>
              <a:buNone/>
            </a:pPr>
            <a:r>
              <a:rPr lang="en-US" sz="2300" b="0" i="1" u="none" strike="noStrike" cap="none">
                <a:solidFill>
                  <a:srgbClr val="35382F"/>
                </a:solidFill>
                <a:latin typeface="Playfair Display"/>
                <a:ea typeface="Playfair Display"/>
                <a:cs typeface="Playfair Display"/>
                <a:sym typeface="Playfair Display"/>
              </a:rPr>
              <a:t>my example: When I'm bored, use that feeling as a reminder to bring my full presence to whatever I'm doing, raise my energy and enjoy life!</a:t>
            </a:r>
            <a:endParaRPr sz="1400" b="0" i="1" u="none" strike="noStrike" cap="none">
              <a:solidFill>
                <a:srgbClr val="000000"/>
              </a:solidFill>
              <a:latin typeface="Arial"/>
              <a:ea typeface="Arial"/>
              <a:cs typeface="Arial"/>
              <a:sym typeface="Arial"/>
            </a:endParaRPr>
          </a:p>
          <a:p>
            <a:pPr marL="0" marR="0" lvl="0" indent="0" algn="r" rtl="0">
              <a:lnSpc>
                <a:spcPct val="156521"/>
              </a:lnSpc>
              <a:spcBef>
                <a:spcPts val="0"/>
              </a:spcBef>
              <a:spcAft>
                <a:spcPts val="0"/>
              </a:spcAft>
              <a:buClr>
                <a:srgbClr val="000000"/>
              </a:buClr>
              <a:buSzPts val="2300"/>
              <a:buFont typeface="Arial"/>
              <a:buNone/>
            </a:pPr>
            <a:r>
              <a:rPr lang="en-US" sz="2300" b="0" i="0" u="none" strike="noStrike" cap="none">
                <a:solidFill>
                  <a:srgbClr val="35382F"/>
                </a:solidFill>
                <a:latin typeface="Playfair Display"/>
                <a:ea typeface="Playfair Display"/>
                <a:cs typeface="Playfair Display"/>
                <a:sym typeface="Playfair Display"/>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328"/>
        <p:cNvGrpSpPr/>
        <p:nvPr/>
      </p:nvGrpSpPr>
      <p:grpSpPr>
        <a:xfrm>
          <a:off x="0" y="0"/>
          <a:ext cx="0" cy="0"/>
          <a:chOff x="0" y="0"/>
          <a:chExt cx="0" cy="0"/>
        </a:xfrm>
      </p:grpSpPr>
      <p:pic>
        <p:nvPicPr>
          <p:cNvPr id="329" name="Google Shape;329;p15"/>
          <p:cNvPicPr preferRelativeResize="0"/>
          <p:nvPr/>
        </p:nvPicPr>
        <p:blipFill rotWithShape="1">
          <a:blip r:embed="rId3">
            <a:alphaModFix/>
          </a:blip>
          <a:srcRect l="1531" t="-4818" r="1540" b="-3699"/>
          <a:stretch/>
        </p:blipFill>
        <p:spPr>
          <a:xfrm>
            <a:off x="1028700" y="-495300"/>
            <a:ext cx="8115300" cy="11163300"/>
          </a:xfrm>
          <a:prstGeom prst="rect">
            <a:avLst/>
          </a:prstGeom>
          <a:noFill/>
          <a:ln>
            <a:noFill/>
          </a:ln>
        </p:spPr>
      </p:pic>
      <p:sp>
        <p:nvSpPr>
          <p:cNvPr id="330" name="Google Shape;330;p15"/>
          <p:cNvSpPr/>
          <p:nvPr/>
        </p:nvSpPr>
        <p:spPr>
          <a:xfrm>
            <a:off x="10210800" y="4112427"/>
            <a:ext cx="765600" cy="1713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15"/>
          <p:cNvSpPr/>
          <p:nvPr/>
        </p:nvSpPr>
        <p:spPr>
          <a:xfrm>
            <a:off x="10210800" y="800100"/>
            <a:ext cx="7048500" cy="381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15"/>
          <p:cNvSpPr txBox="1"/>
          <p:nvPr/>
        </p:nvSpPr>
        <p:spPr>
          <a:xfrm>
            <a:off x="9872853" y="8267700"/>
            <a:ext cx="7911190" cy="990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500"/>
              <a:buFont typeface="Arial"/>
              <a:buNone/>
            </a:pPr>
            <a:r>
              <a:rPr lang="en-US" sz="6500" b="0" i="0" u="none" strike="noStrike" cap="none">
                <a:solidFill>
                  <a:srgbClr val="35382F"/>
                </a:solidFill>
                <a:latin typeface="Playfair Display"/>
                <a:ea typeface="Playfair Display"/>
                <a:cs typeface="Playfair Display"/>
                <a:sym typeface="Playfair Display"/>
              </a:rPr>
              <a:t>Spiritual / Emotional</a:t>
            </a:r>
            <a:endParaRPr sz="1400" b="0" i="0" u="none" strike="noStrike" cap="none">
              <a:solidFill>
                <a:srgbClr val="000000"/>
              </a:solidFill>
              <a:latin typeface="Arial"/>
              <a:ea typeface="Arial"/>
              <a:cs typeface="Arial"/>
              <a:sym typeface="Arial"/>
            </a:endParaRPr>
          </a:p>
        </p:txBody>
      </p:sp>
      <p:sp>
        <p:nvSpPr>
          <p:cNvPr id="333" name="Google Shape;333;p15"/>
          <p:cNvSpPr txBox="1"/>
          <p:nvPr/>
        </p:nvSpPr>
        <p:spPr>
          <a:xfrm>
            <a:off x="10210800" y="1221010"/>
            <a:ext cx="6807600" cy="29397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600"/>
              <a:buFont typeface="Arial"/>
              <a:buNone/>
            </a:pPr>
            <a:r>
              <a:rPr lang="en-US" sz="2600" b="0" i="0" u="none" strike="noStrike" cap="none">
                <a:solidFill>
                  <a:srgbClr val="35382F"/>
                </a:solidFill>
                <a:latin typeface="Montserrat"/>
                <a:ea typeface="Montserrat"/>
                <a:cs typeface="Montserrat"/>
                <a:sym typeface="Montserrat"/>
              </a:rPr>
              <a:t>Write </a:t>
            </a:r>
            <a:r>
              <a:rPr lang="en-US" sz="2600" b="1" i="0" u="none" strike="noStrike" cap="none">
                <a:solidFill>
                  <a:srgbClr val="35382F"/>
                </a:solidFill>
                <a:latin typeface="Montserrat"/>
                <a:ea typeface="Montserrat"/>
                <a:cs typeface="Montserrat"/>
                <a:sym typeface="Montserrat"/>
              </a:rPr>
              <a:t>one way</a:t>
            </a:r>
            <a:r>
              <a:rPr lang="en-US" sz="2600" b="0" i="0" u="none" strike="noStrike" cap="none">
                <a:solidFill>
                  <a:srgbClr val="35382F"/>
                </a:solidFill>
                <a:latin typeface="Montserrat"/>
                <a:ea typeface="Montserrat"/>
                <a:cs typeface="Montserrat"/>
                <a:sym typeface="Montserrat"/>
              </a:rPr>
              <a:t> you want to deepen your spiritual practice and/or emotional health. </a:t>
            </a:r>
            <a:endParaRPr sz="2600" b="0" i="0" u="none" strike="noStrike" cap="none">
              <a:solidFill>
                <a:srgbClr val="000000"/>
              </a:solidFill>
              <a:latin typeface="Arial"/>
              <a:ea typeface="Arial"/>
              <a:cs typeface="Arial"/>
              <a:sym typeface="Arial"/>
            </a:endParaRPr>
          </a:p>
          <a:p>
            <a:pPr marL="0" marR="0" lvl="0" indent="0" algn="l" rtl="0">
              <a:lnSpc>
                <a:spcPct val="55518"/>
              </a:lnSpc>
              <a:spcBef>
                <a:spcPts val="0"/>
              </a:spcBef>
              <a:spcAft>
                <a:spcPts val="0"/>
              </a:spcAft>
              <a:buClr>
                <a:srgbClr val="000000"/>
              </a:buClr>
              <a:buSzPts val="2700"/>
              <a:buFont typeface="Arial"/>
              <a:buNone/>
            </a:pPr>
            <a:endParaRPr sz="2700" b="0" i="0" u="none" strike="noStrike" cap="none">
              <a:solidFill>
                <a:srgbClr val="35382F"/>
              </a:solidFill>
              <a:latin typeface="Montserrat"/>
              <a:ea typeface="Montserrat"/>
              <a:cs typeface="Montserrat"/>
              <a:sym typeface="Montserrat"/>
            </a:endParaRPr>
          </a:p>
          <a:p>
            <a:pPr marL="0" marR="0" lvl="0" indent="0" algn="l" rtl="0">
              <a:lnSpc>
                <a:spcPct val="156521"/>
              </a:lnSpc>
              <a:spcBef>
                <a:spcPts val="0"/>
              </a:spcBef>
              <a:spcAft>
                <a:spcPts val="0"/>
              </a:spcAft>
              <a:buClr>
                <a:srgbClr val="000000"/>
              </a:buClr>
              <a:buSzPts val="2300"/>
              <a:buFont typeface="Arial"/>
              <a:buNone/>
            </a:pPr>
            <a:r>
              <a:rPr lang="en-US" sz="2300" b="0" i="1" u="none" strike="noStrike" cap="none">
                <a:solidFill>
                  <a:srgbClr val="35382F"/>
                </a:solidFill>
                <a:latin typeface="Playfair Display"/>
                <a:ea typeface="Playfair Display"/>
                <a:cs typeface="Playfair Display"/>
                <a:sym typeface="Playfair Display"/>
              </a:rPr>
              <a:t>my example: </a:t>
            </a:r>
            <a:r>
              <a:rPr lang="en-US" sz="2300" i="1">
                <a:solidFill>
                  <a:srgbClr val="35382F"/>
                </a:solidFill>
                <a:latin typeface="Playfair Display"/>
                <a:ea typeface="Playfair Display"/>
                <a:cs typeface="Playfair Display"/>
                <a:sym typeface="Playfair Display"/>
              </a:rPr>
              <a:t>Enjoy nature’s abundance</a:t>
            </a:r>
            <a:r>
              <a:rPr lang="en-US" sz="2300" b="0" i="1" u="none" strike="noStrike" cap="none">
                <a:solidFill>
                  <a:srgbClr val="35382F"/>
                </a:solidFill>
                <a:latin typeface="Playfair Display"/>
                <a:ea typeface="Playfair Display"/>
                <a:cs typeface="Playfair Display"/>
                <a:sym typeface="Playfair Display"/>
              </a:rPr>
              <a:t> in the smaller, day-to-day experiences of life.</a:t>
            </a:r>
            <a:endParaRPr sz="1400" b="0" i="1" u="none" strike="noStrike" cap="none">
              <a:solidFill>
                <a:srgbClr val="000000"/>
              </a:solidFill>
              <a:latin typeface="Arial"/>
              <a:ea typeface="Arial"/>
              <a:cs typeface="Arial"/>
              <a:sym typeface="Arial"/>
            </a:endParaRPr>
          </a:p>
        </p:txBody>
      </p:sp>
      <p:sp>
        <p:nvSpPr>
          <p:cNvPr id="334" name="Google Shape;334;p15"/>
          <p:cNvSpPr txBox="1"/>
          <p:nvPr/>
        </p:nvSpPr>
        <p:spPr>
          <a:xfrm>
            <a:off x="10210738" y="4828863"/>
            <a:ext cx="6807600" cy="29142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600"/>
              <a:buFont typeface="Arial"/>
              <a:buNone/>
            </a:pPr>
            <a:r>
              <a:rPr lang="en-US" sz="2600" b="1" i="0" u="none" strike="noStrike" cap="none">
                <a:solidFill>
                  <a:srgbClr val="35382F"/>
                </a:solidFill>
                <a:latin typeface="Montserrat"/>
                <a:ea typeface="Montserrat"/>
                <a:cs typeface="Montserrat"/>
                <a:sym typeface="Montserrat"/>
              </a:rPr>
              <a:t>Make it happen</a:t>
            </a:r>
            <a:r>
              <a:rPr lang="en-US" sz="2600" b="0" i="0" u="none" strike="noStrike" cap="none">
                <a:solidFill>
                  <a:srgbClr val="35382F"/>
                </a:solidFill>
                <a:latin typeface="Montserrat"/>
                <a:ea typeface="Montserrat"/>
                <a:cs typeface="Montserrat"/>
                <a:sym typeface="Montserrat"/>
              </a:rPr>
              <a:t>: Write the one step you can take that will make the most impact towards that goal. </a:t>
            </a:r>
            <a:endParaRPr sz="1300" b="0" i="0" u="none" strike="noStrike" cap="none">
              <a:solidFill>
                <a:srgbClr val="000000"/>
              </a:solidFill>
              <a:latin typeface="Arial"/>
              <a:ea typeface="Arial"/>
              <a:cs typeface="Arial"/>
              <a:sym typeface="Arial"/>
            </a:endParaRPr>
          </a:p>
          <a:p>
            <a:pPr marL="0" marR="0" lvl="0" indent="0" algn="l" rtl="0">
              <a:lnSpc>
                <a:spcPct val="133333"/>
              </a:lnSpc>
              <a:spcBef>
                <a:spcPts val="0"/>
              </a:spcBef>
              <a:spcAft>
                <a:spcPts val="0"/>
              </a:spcAft>
              <a:buClr>
                <a:srgbClr val="000000"/>
              </a:buClr>
              <a:buSzPts val="1000"/>
              <a:buFont typeface="Arial"/>
              <a:buNone/>
            </a:pPr>
            <a:endParaRPr sz="1000" b="0" i="0" u="none" strike="noStrike" cap="none">
              <a:solidFill>
                <a:srgbClr val="35382F"/>
              </a:solidFill>
              <a:latin typeface="Montserrat"/>
              <a:ea typeface="Montserrat"/>
              <a:cs typeface="Montserrat"/>
              <a:sym typeface="Montserrat"/>
            </a:endParaRPr>
          </a:p>
          <a:p>
            <a:pPr marL="0" marR="0" lvl="0" indent="0" algn="l" rtl="0">
              <a:lnSpc>
                <a:spcPct val="156521"/>
              </a:lnSpc>
              <a:spcBef>
                <a:spcPts val="0"/>
              </a:spcBef>
              <a:spcAft>
                <a:spcPts val="0"/>
              </a:spcAft>
              <a:buClr>
                <a:srgbClr val="000000"/>
              </a:buClr>
              <a:buSzPts val="2300"/>
              <a:buFont typeface="Arial"/>
              <a:buNone/>
            </a:pPr>
            <a:r>
              <a:rPr lang="en-US" sz="2300" b="0" i="1" u="none" strike="noStrike" cap="none">
                <a:solidFill>
                  <a:srgbClr val="35382F"/>
                </a:solidFill>
                <a:latin typeface="Playfair Display"/>
                <a:ea typeface="Playfair Display"/>
                <a:cs typeface="Playfair Display"/>
                <a:sym typeface="Playfair Display"/>
              </a:rPr>
              <a:t>my example: Set an alarm at two different points in my day to stop for a minute</a:t>
            </a:r>
            <a:r>
              <a:rPr lang="en-US" sz="2300" i="1">
                <a:solidFill>
                  <a:srgbClr val="35382F"/>
                </a:solidFill>
                <a:latin typeface="Playfair Display"/>
                <a:ea typeface="Playfair Display"/>
                <a:cs typeface="Playfair Display"/>
                <a:sym typeface="Playfair Display"/>
              </a:rPr>
              <a:t> and smell the roses</a:t>
            </a:r>
            <a:r>
              <a:rPr lang="en-US" sz="2300" b="0" i="1" u="none" strike="noStrike" cap="none">
                <a:solidFill>
                  <a:srgbClr val="35382F"/>
                </a:solidFill>
                <a:latin typeface="Playfair Display"/>
                <a:ea typeface="Playfair Display"/>
                <a:cs typeface="Playfair Display"/>
                <a:sym typeface="Playfair Display"/>
              </a:rPr>
              <a:t>.</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338"/>
        <p:cNvGrpSpPr/>
        <p:nvPr/>
      </p:nvGrpSpPr>
      <p:grpSpPr>
        <a:xfrm>
          <a:off x="0" y="0"/>
          <a:ext cx="0" cy="0"/>
          <a:chOff x="0" y="0"/>
          <a:chExt cx="0" cy="0"/>
        </a:xfrm>
      </p:grpSpPr>
      <p:pic>
        <p:nvPicPr>
          <p:cNvPr id="339" name="Google Shape;339;p16"/>
          <p:cNvPicPr preferRelativeResize="0"/>
          <p:nvPr/>
        </p:nvPicPr>
        <p:blipFill rotWithShape="1">
          <a:blip r:embed="rId3">
            <a:alphaModFix/>
          </a:blip>
          <a:srcRect l="25769" t="3004" r="25763" b="4847"/>
          <a:stretch/>
        </p:blipFill>
        <p:spPr>
          <a:xfrm>
            <a:off x="9144000" y="0"/>
            <a:ext cx="8115299" cy="10286998"/>
          </a:xfrm>
          <a:prstGeom prst="rect">
            <a:avLst/>
          </a:prstGeom>
          <a:noFill/>
          <a:ln>
            <a:noFill/>
          </a:ln>
        </p:spPr>
      </p:pic>
      <p:sp>
        <p:nvSpPr>
          <p:cNvPr id="340" name="Google Shape;340;p16"/>
          <p:cNvSpPr/>
          <p:nvPr/>
        </p:nvSpPr>
        <p:spPr>
          <a:xfrm>
            <a:off x="1028700" y="3902714"/>
            <a:ext cx="765659" cy="171371"/>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16"/>
          <p:cNvSpPr/>
          <p:nvPr/>
        </p:nvSpPr>
        <p:spPr>
          <a:xfrm>
            <a:off x="1028700" y="723900"/>
            <a:ext cx="7048500" cy="381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16"/>
          <p:cNvSpPr txBox="1"/>
          <p:nvPr/>
        </p:nvSpPr>
        <p:spPr>
          <a:xfrm>
            <a:off x="1028638" y="8361789"/>
            <a:ext cx="6807600" cy="110820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7200"/>
              <a:buFont typeface="Arial"/>
              <a:buNone/>
            </a:pPr>
            <a:r>
              <a:rPr lang="en-US" sz="7200" b="0" i="0" u="none" strike="noStrike" cap="none">
                <a:solidFill>
                  <a:srgbClr val="35382F"/>
                </a:solidFill>
                <a:latin typeface="Playfair Display"/>
                <a:ea typeface="Playfair Display"/>
                <a:cs typeface="Playfair Display"/>
                <a:sym typeface="Playfair Display"/>
              </a:rPr>
              <a:t>Financial</a:t>
            </a:r>
            <a:endParaRPr sz="1400" b="0" i="0" u="none" strike="noStrike" cap="none">
              <a:solidFill>
                <a:srgbClr val="000000"/>
              </a:solidFill>
              <a:latin typeface="Arial"/>
              <a:ea typeface="Arial"/>
              <a:cs typeface="Arial"/>
              <a:sym typeface="Arial"/>
            </a:endParaRPr>
          </a:p>
        </p:txBody>
      </p:sp>
      <p:sp>
        <p:nvSpPr>
          <p:cNvPr id="343" name="Google Shape;343;p16"/>
          <p:cNvSpPr txBox="1"/>
          <p:nvPr/>
        </p:nvSpPr>
        <p:spPr>
          <a:xfrm>
            <a:off x="1028700" y="1276122"/>
            <a:ext cx="6807600" cy="2339400"/>
          </a:xfrm>
          <a:prstGeom prst="rect">
            <a:avLst/>
          </a:prstGeom>
          <a:noFill/>
          <a:ln>
            <a:noFill/>
          </a:ln>
        </p:spPr>
        <p:txBody>
          <a:bodyPr spcFirstLastPara="1" wrap="square" lIns="0" tIns="0" rIns="0" bIns="0" anchor="t" anchorCtr="0">
            <a:spAutoFit/>
          </a:bodyPr>
          <a:lstStyle/>
          <a:p>
            <a:pPr marL="0" marR="0" lvl="0" indent="0" algn="r" rtl="0">
              <a:lnSpc>
                <a:spcPct val="150000"/>
              </a:lnSpc>
              <a:spcBef>
                <a:spcPts val="0"/>
              </a:spcBef>
              <a:spcAft>
                <a:spcPts val="0"/>
              </a:spcAft>
              <a:buClr>
                <a:srgbClr val="000000"/>
              </a:buClr>
              <a:buSzPts val="2600"/>
              <a:buFont typeface="Arial"/>
              <a:buNone/>
            </a:pPr>
            <a:r>
              <a:rPr lang="en-US" sz="2600" b="0" i="0" u="none" strike="noStrike" cap="none">
                <a:solidFill>
                  <a:srgbClr val="35382F"/>
                </a:solidFill>
                <a:latin typeface="Montserrat"/>
                <a:ea typeface="Montserrat"/>
                <a:cs typeface="Montserrat"/>
                <a:sym typeface="Montserrat"/>
              </a:rPr>
              <a:t>Write </a:t>
            </a:r>
            <a:r>
              <a:rPr lang="en-US" sz="2600" b="1" i="0" u="none" strike="noStrike" cap="none">
                <a:solidFill>
                  <a:srgbClr val="35382F"/>
                </a:solidFill>
                <a:latin typeface="Montserrat"/>
                <a:ea typeface="Montserrat"/>
                <a:cs typeface="Montserrat"/>
                <a:sym typeface="Montserrat"/>
              </a:rPr>
              <a:t>one goal</a:t>
            </a:r>
            <a:r>
              <a:rPr lang="en-US" sz="2600" b="0" i="0" u="none" strike="noStrike" cap="none">
                <a:solidFill>
                  <a:srgbClr val="35382F"/>
                </a:solidFill>
                <a:latin typeface="Montserrat"/>
                <a:ea typeface="Montserrat"/>
                <a:cs typeface="Montserrat"/>
                <a:sym typeface="Montserrat"/>
              </a:rPr>
              <a:t> for your finances--saving, paying off debt, or giving. </a:t>
            </a:r>
            <a:endParaRPr sz="2600" b="0" i="0" u="none" strike="noStrike" cap="none">
              <a:solidFill>
                <a:srgbClr val="000000"/>
              </a:solidFill>
              <a:latin typeface="Arial"/>
              <a:ea typeface="Arial"/>
              <a:cs typeface="Arial"/>
              <a:sym typeface="Arial"/>
            </a:endParaRPr>
          </a:p>
          <a:p>
            <a:pPr marL="0" marR="0" lvl="0" indent="0" algn="r" rtl="0">
              <a:lnSpc>
                <a:spcPct val="55518"/>
              </a:lnSpc>
              <a:spcBef>
                <a:spcPts val="0"/>
              </a:spcBef>
              <a:spcAft>
                <a:spcPts val="0"/>
              </a:spcAft>
              <a:buClr>
                <a:srgbClr val="000000"/>
              </a:buClr>
              <a:buSzPts val="2700"/>
              <a:buFont typeface="Arial"/>
              <a:buNone/>
            </a:pPr>
            <a:endParaRPr sz="2700" b="0" i="0" u="none" strike="noStrike" cap="none">
              <a:solidFill>
                <a:srgbClr val="35382F"/>
              </a:solidFill>
              <a:latin typeface="Montserrat"/>
              <a:ea typeface="Montserrat"/>
              <a:cs typeface="Montserrat"/>
              <a:sym typeface="Montserrat"/>
            </a:endParaRPr>
          </a:p>
          <a:p>
            <a:pPr marL="0" marR="0" lvl="0" indent="0" algn="r" rtl="0">
              <a:lnSpc>
                <a:spcPct val="156521"/>
              </a:lnSpc>
              <a:spcBef>
                <a:spcPts val="0"/>
              </a:spcBef>
              <a:spcAft>
                <a:spcPts val="0"/>
              </a:spcAft>
              <a:buClr>
                <a:srgbClr val="000000"/>
              </a:buClr>
              <a:buSzPts val="2300"/>
              <a:buFont typeface="Arial"/>
              <a:buNone/>
            </a:pPr>
            <a:r>
              <a:rPr lang="en-US" sz="2300" b="0" i="1" u="none" strike="noStrike" cap="none">
                <a:solidFill>
                  <a:srgbClr val="35382F"/>
                </a:solidFill>
                <a:latin typeface="Playfair Display"/>
                <a:ea typeface="Playfair Display"/>
                <a:cs typeface="Playfair Display"/>
                <a:sym typeface="Playfair Display"/>
              </a:rPr>
              <a:t>my example: Organize all our financial documents in one consolidated place.</a:t>
            </a:r>
            <a:endParaRPr sz="1400" b="0" i="1" u="none" strike="noStrike" cap="none">
              <a:solidFill>
                <a:srgbClr val="000000"/>
              </a:solidFill>
              <a:latin typeface="Arial"/>
              <a:ea typeface="Arial"/>
              <a:cs typeface="Arial"/>
              <a:sym typeface="Arial"/>
            </a:endParaRPr>
          </a:p>
        </p:txBody>
      </p:sp>
      <p:sp>
        <p:nvSpPr>
          <p:cNvPr id="344" name="Google Shape;344;p16"/>
          <p:cNvSpPr txBox="1"/>
          <p:nvPr/>
        </p:nvSpPr>
        <p:spPr>
          <a:xfrm>
            <a:off x="1028700" y="4609586"/>
            <a:ext cx="6807600" cy="3348600"/>
          </a:xfrm>
          <a:prstGeom prst="rect">
            <a:avLst/>
          </a:prstGeom>
          <a:noFill/>
          <a:ln>
            <a:noFill/>
          </a:ln>
        </p:spPr>
        <p:txBody>
          <a:bodyPr spcFirstLastPara="1" wrap="square" lIns="0" tIns="0" rIns="0" bIns="0" anchor="t" anchorCtr="0">
            <a:spAutoFit/>
          </a:bodyPr>
          <a:lstStyle/>
          <a:p>
            <a:pPr marL="0" marR="0" lvl="0" indent="0" algn="r" rtl="0">
              <a:lnSpc>
                <a:spcPct val="150000"/>
              </a:lnSpc>
              <a:spcBef>
                <a:spcPts val="0"/>
              </a:spcBef>
              <a:spcAft>
                <a:spcPts val="0"/>
              </a:spcAft>
              <a:buClr>
                <a:srgbClr val="000000"/>
              </a:buClr>
              <a:buSzPts val="2600"/>
              <a:buFont typeface="Arial"/>
              <a:buNone/>
            </a:pPr>
            <a:r>
              <a:rPr lang="en-US" sz="2600" b="1" i="0" u="none" strike="noStrike" cap="none">
                <a:solidFill>
                  <a:srgbClr val="35382F"/>
                </a:solidFill>
                <a:latin typeface="Montserrat"/>
                <a:ea typeface="Montserrat"/>
                <a:cs typeface="Montserrat"/>
                <a:sym typeface="Montserrat"/>
              </a:rPr>
              <a:t>Make it happen</a:t>
            </a:r>
            <a:r>
              <a:rPr lang="en-US" sz="2600" b="0" i="0" u="none" strike="noStrike" cap="none">
                <a:solidFill>
                  <a:srgbClr val="35382F"/>
                </a:solidFill>
                <a:latin typeface="Montserrat"/>
                <a:ea typeface="Montserrat"/>
                <a:cs typeface="Montserrat"/>
                <a:sym typeface="Montserrat"/>
              </a:rPr>
              <a:t>: Write the one step you can take that will make the most impact towards that goal. </a:t>
            </a:r>
            <a:endParaRPr sz="2600" b="0" i="0" u="none" strike="noStrike" cap="none">
              <a:solidFill>
                <a:srgbClr val="000000"/>
              </a:solidFill>
              <a:latin typeface="Arial"/>
              <a:ea typeface="Arial"/>
              <a:cs typeface="Arial"/>
              <a:sym typeface="Arial"/>
            </a:endParaRPr>
          </a:p>
          <a:p>
            <a:pPr marL="0" marR="0" lvl="0" indent="0" algn="r" rtl="0">
              <a:lnSpc>
                <a:spcPct val="55518"/>
              </a:lnSpc>
              <a:spcBef>
                <a:spcPts val="0"/>
              </a:spcBef>
              <a:spcAft>
                <a:spcPts val="0"/>
              </a:spcAft>
              <a:buClr>
                <a:srgbClr val="000000"/>
              </a:buClr>
              <a:buSzPts val="1000"/>
              <a:buFont typeface="Arial"/>
              <a:buNone/>
            </a:pPr>
            <a:endParaRPr sz="1000" b="0" i="0" u="none" strike="noStrike" cap="none">
              <a:solidFill>
                <a:srgbClr val="35382F"/>
              </a:solidFill>
              <a:latin typeface="Montserrat"/>
              <a:ea typeface="Montserrat"/>
              <a:cs typeface="Montserrat"/>
              <a:sym typeface="Montserrat"/>
            </a:endParaRPr>
          </a:p>
          <a:p>
            <a:pPr marL="0" marR="0" lvl="0" indent="0" algn="r" rtl="0">
              <a:lnSpc>
                <a:spcPct val="156521"/>
              </a:lnSpc>
              <a:spcBef>
                <a:spcPts val="0"/>
              </a:spcBef>
              <a:spcAft>
                <a:spcPts val="0"/>
              </a:spcAft>
              <a:buClr>
                <a:srgbClr val="000000"/>
              </a:buClr>
              <a:buSzPts val="2300"/>
              <a:buFont typeface="Arial"/>
              <a:buNone/>
            </a:pPr>
            <a:r>
              <a:rPr lang="en-US" sz="2300" b="0" i="1" u="none" strike="noStrike" cap="none">
                <a:solidFill>
                  <a:srgbClr val="35382F"/>
                </a:solidFill>
                <a:latin typeface="Playfair Display"/>
                <a:ea typeface="Playfair Display"/>
                <a:cs typeface="Playfair Display"/>
                <a:sym typeface="Playfair Display"/>
              </a:rPr>
              <a:t>my example: Create a secure digital home for all records, assets, insurance and house info, along with twice yearly review meetings.</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95"/>
        <p:cNvGrpSpPr/>
        <p:nvPr/>
      </p:nvGrpSpPr>
      <p:grpSpPr>
        <a:xfrm>
          <a:off x="0" y="0"/>
          <a:ext cx="0" cy="0"/>
          <a:chOff x="0" y="0"/>
          <a:chExt cx="0" cy="0"/>
        </a:xfrm>
      </p:grpSpPr>
      <p:pic>
        <p:nvPicPr>
          <p:cNvPr id="96" name="Google Shape;96;p2"/>
          <p:cNvPicPr preferRelativeResize="0"/>
          <p:nvPr/>
        </p:nvPicPr>
        <p:blipFill rotWithShape="1">
          <a:blip r:embed="rId3">
            <a:alphaModFix/>
          </a:blip>
          <a:srcRect l="16156" t="8160" r="16158" b="-8159"/>
          <a:stretch/>
        </p:blipFill>
        <p:spPr>
          <a:xfrm>
            <a:off x="6246507" y="0"/>
            <a:ext cx="5074889" cy="11247149"/>
          </a:xfrm>
          <a:prstGeom prst="rect">
            <a:avLst/>
          </a:prstGeom>
          <a:noFill/>
          <a:ln>
            <a:noFill/>
          </a:ln>
        </p:spPr>
      </p:pic>
      <p:sp>
        <p:nvSpPr>
          <p:cNvPr id="97" name="Google Shape;97;p2"/>
          <p:cNvSpPr/>
          <p:nvPr/>
        </p:nvSpPr>
        <p:spPr>
          <a:xfrm>
            <a:off x="16493641" y="1240790"/>
            <a:ext cx="765659" cy="171371"/>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2"/>
          <p:cNvSpPr txBox="1"/>
          <p:nvPr/>
        </p:nvSpPr>
        <p:spPr>
          <a:xfrm>
            <a:off x="1028700" y="1028700"/>
            <a:ext cx="4297500" cy="2438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7200"/>
              <a:buFont typeface="Arial"/>
              <a:buNone/>
            </a:pPr>
            <a:r>
              <a:rPr lang="en-US" sz="7200" b="0" i="0" u="none" strike="noStrike" cap="none">
                <a:solidFill>
                  <a:srgbClr val="35382F"/>
                </a:solidFill>
                <a:latin typeface="Playfair Display"/>
                <a:ea typeface="Playfair Display"/>
                <a:cs typeface="Playfair Display"/>
                <a:sym typeface="Playfair Display"/>
              </a:rPr>
              <a:t>Live your purpose.</a:t>
            </a:r>
            <a:endParaRPr sz="1400" b="0" i="0" u="none" strike="noStrike" cap="none">
              <a:solidFill>
                <a:srgbClr val="000000"/>
              </a:solidFill>
              <a:latin typeface="Arial"/>
              <a:ea typeface="Arial"/>
              <a:cs typeface="Arial"/>
              <a:sym typeface="Arial"/>
            </a:endParaRPr>
          </a:p>
        </p:txBody>
      </p:sp>
      <p:sp>
        <p:nvSpPr>
          <p:cNvPr id="99" name="Google Shape;99;p2"/>
          <p:cNvSpPr txBox="1"/>
          <p:nvPr/>
        </p:nvSpPr>
        <p:spPr>
          <a:xfrm rot="-5400000">
            <a:off x="-754275" y="7033201"/>
            <a:ext cx="4017600" cy="432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2900"/>
              <a:buFont typeface="Arial"/>
              <a:buNone/>
            </a:pPr>
            <a:r>
              <a:rPr lang="en-US" sz="2900" b="1" i="0" u="none" strike="noStrike" cap="none">
                <a:solidFill>
                  <a:srgbClr val="35382F"/>
                </a:solidFill>
                <a:latin typeface="Montserrat"/>
                <a:ea typeface="Montserrat"/>
                <a:cs typeface="Montserrat"/>
                <a:sym typeface="Montserrat"/>
              </a:rPr>
              <a:t>KNOW YOUR WHY</a:t>
            </a:r>
            <a:endParaRPr sz="1400" b="0" i="0" u="none" strike="noStrike" cap="none">
              <a:solidFill>
                <a:srgbClr val="000000"/>
              </a:solidFill>
              <a:latin typeface="Arial"/>
              <a:ea typeface="Arial"/>
              <a:cs typeface="Arial"/>
              <a:sym typeface="Arial"/>
            </a:endParaRPr>
          </a:p>
        </p:txBody>
      </p:sp>
      <p:sp>
        <p:nvSpPr>
          <p:cNvPr id="100" name="Google Shape;100;p2"/>
          <p:cNvSpPr txBox="1"/>
          <p:nvPr/>
        </p:nvSpPr>
        <p:spPr>
          <a:xfrm>
            <a:off x="12167250" y="2641500"/>
            <a:ext cx="5092200" cy="6548100"/>
          </a:xfrm>
          <a:prstGeom prst="rect">
            <a:avLst/>
          </a:prstGeom>
          <a:noFill/>
          <a:ln>
            <a:noFill/>
          </a:ln>
        </p:spPr>
        <p:txBody>
          <a:bodyPr spcFirstLastPara="1" wrap="square" lIns="0" tIns="0" rIns="0" bIns="0" anchor="t" anchorCtr="0">
            <a:spAutoFit/>
          </a:bodyPr>
          <a:lstStyle/>
          <a:p>
            <a:pPr marL="0" marR="0" lvl="0" indent="0" algn="r" rtl="0">
              <a:lnSpc>
                <a:spcPct val="150000"/>
              </a:lnSpc>
              <a:spcBef>
                <a:spcPts val="0"/>
              </a:spcBef>
              <a:spcAft>
                <a:spcPts val="0"/>
              </a:spcAft>
              <a:buClr>
                <a:srgbClr val="000000"/>
              </a:buClr>
              <a:buSzPts val="2300"/>
              <a:buFont typeface="Arial"/>
              <a:buNone/>
            </a:pPr>
            <a:r>
              <a:rPr lang="en-US" sz="2300" b="0" i="1" u="none" strike="noStrike" cap="none">
                <a:solidFill>
                  <a:srgbClr val="35382F"/>
                </a:solidFill>
                <a:latin typeface="Playfair Display"/>
                <a:ea typeface="Playfair Display"/>
                <a:cs typeface="Playfair Display"/>
                <a:sym typeface="Playfair Display"/>
              </a:rPr>
              <a:t>Setting intentions for the year is the most impactful way we can invest in ourselves. It’s up to each of us to set our direction and know where we’re headed.</a:t>
            </a:r>
            <a:endParaRPr sz="1400" b="0" i="1"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2300"/>
              <a:buFont typeface="Arial"/>
              <a:buNone/>
            </a:pPr>
            <a:endParaRPr sz="2300" b="0" i="0" u="none" strike="noStrike" cap="none">
              <a:solidFill>
                <a:srgbClr val="35382F"/>
              </a:solidFill>
              <a:latin typeface="Playfair Display"/>
              <a:ea typeface="Playfair Display"/>
              <a:cs typeface="Playfair Display"/>
              <a:sym typeface="Playfair Display"/>
            </a:endParaRPr>
          </a:p>
          <a:p>
            <a:pPr marL="0" marR="0" lvl="0" indent="0" algn="r" rtl="0">
              <a:lnSpc>
                <a:spcPct val="150022"/>
              </a:lnSpc>
              <a:spcBef>
                <a:spcPts val="0"/>
              </a:spcBef>
              <a:spcAft>
                <a:spcPts val="0"/>
              </a:spcAft>
              <a:buClr>
                <a:srgbClr val="000000"/>
              </a:buClr>
              <a:buSzPts val="2199"/>
              <a:buFont typeface="Arial"/>
              <a:buNone/>
            </a:pPr>
            <a:r>
              <a:rPr lang="en-US" sz="2199" b="0" i="0" u="none" strike="noStrike" cap="none">
                <a:solidFill>
                  <a:srgbClr val="35382F"/>
                </a:solidFill>
                <a:latin typeface="Montserrat"/>
                <a:ea typeface="Montserrat"/>
                <a:cs typeface="Montserrat"/>
                <a:sym typeface="Montserrat"/>
              </a:rPr>
              <a:t>Focus DAILY on your top priorities.</a:t>
            </a:r>
            <a:endParaRPr sz="1400" b="0" i="0" u="none" strike="noStrike" cap="none">
              <a:solidFill>
                <a:srgbClr val="000000"/>
              </a:solidFill>
              <a:latin typeface="Arial"/>
              <a:ea typeface="Arial"/>
              <a:cs typeface="Arial"/>
              <a:sym typeface="Arial"/>
            </a:endParaRPr>
          </a:p>
          <a:p>
            <a:pPr marL="0" marR="0" lvl="0" indent="0" algn="r" rtl="0">
              <a:lnSpc>
                <a:spcPct val="150022"/>
              </a:lnSpc>
              <a:spcBef>
                <a:spcPts val="0"/>
              </a:spcBef>
              <a:spcAft>
                <a:spcPts val="0"/>
              </a:spcAft>
              <a:buClr>
                <a:srgbClr val="000000"/>
              </a:buClr>
              <a:buSzPts val="2199"/>
              <a:buFont typeface="Arial"/>
              <a:buNone/>
            </a:pPr>
            <a:endParaRPr sz="2199" b="0" i="0" u="none" strike="noStrike" cap="none">
              <a:solidFill>
                <a:srgbClr val="35382F"/>
              </a:solidFill>
              <a:latin typeface="Montserrat"/>
              <a:ea typeface="Montserrat"/>
              <a:cs typeface="Montserrat"/>
              <a:sym typeface="Montserrat"/>
            </a:endParaRPr>
          </a:p>
          <a:p>
            <a:pPr marL="0" marR="0" lvl="0" indent="0" algn="r" rtl="0">
              <a:lnSpc>
                <a:spcPct val="150022"/>
              </a:lnSpc>
              <a:spcBef>
                <a:spcPts val="0"/>
              </a:spcBef>
              <a:spcAft>
                <a:spcPts val="0"/>
              </a:spcAft>
              <a:buClr>
                <a:srgbClr val="000000"/>
              </a:buClr>
              <a:buSzPts val="2199"/>
              <a:buFont typeface="Arial"/>
              <a:buNone/>
            </a:pPr>
            <a:r>
              <a:rPr lang="en-US" sz="2199" b="0" i="0" u="none" strike="noStrike" cap="none">
                <a:solidFill>
                  <a:srgbClr val="35382F"/>
                </a:solidFill>
                <a:latin typeface="Montserrat"/>
                <a:ea typeface="Montserrat"/>
                <a:cs typeface="Montserrat"/>
                <a:sym typeface="Montserrat"/>
              </a:rPr>
              <a:t>Create ENERGY to propel you forward.</a:t>
            </a:r>
            <a:endParaRPr sz="1400" b="0" i="0" u="none" strike="noStrike" cap="none">
              <a:solidFill>
                <a:srgbClr val="000000"/>
              </a:solidFill>
              <a:latin typeface="Arial"/>
              <a:ea typeface="Arial"/>
              <a:cs typeface="Arial"/>
              <a:sym typeface="Arial"/>
            </a:endParaRPr>
          </a:p>
          <a:p>
            <a:pPr marL="0" marR="0" lvl="0" indent="0" algn="r" rtl="0">
              <a:lnSpc>
                <a:spcPct val="150022"/>
              </a:lnSpc>
              <a:spcBef>
                <a:spcPts val="0"/>
              </a:spcBef>
              <a:spcAft>
                <a:spcPts val="0"/>
              </a:spcAft>
              <a:buClr>
                <a:srgbClr val="000000"/>
              </a:buClr>
              <a:buSzPts val="2199"/>
              <a:buFont typeface="Arial"/>
              <a:buNone/>
            </a:pPr>
            <a:endParaRPr sz="2199" b="0" i="0" u="none" strike="noStrike" cap="none">
              <a:solidFill>
                <a:srgbClr val="35382F"/>
              </a:solidFill>
              <a:latin typeface="Montserrat"/>
              <a:ea typeface="Montserrat"/>
              <a:cs typeface="Montserrat"/>
              <a:sym typeface="Montserrat"/>
            </a:endParaRPr>
          </a:p>
          <a:p>
            <a:pPr marL="0" marR="0" lvl="0" indent="0" algn="r" rtl="0">
              <a:lnSpc>
                <a:spcPct val="150022"/>
              </a:lnSpc>
              <a:spcBef>
                <a:spcPts val="0"/>
              </a:spcBef>
              <a:spcAft>
                <a:spcPts val="0"/>
              </a:spcAft>
              <a:buClr>
                <a:srgbClr val="000000"/>
              </a:buClr>
              <a:buSzPts val="2199"/>
              <a:buFont typeface="Arial"/>
              <a:buNone/>
            </a:pPr>
            <a:r>
              <a:rPr lang="en-US" sz="2199" b="0" i="0" u="none" strike="noStrike" cap="none">
                <a:solidFill>
                  <a:srgbClr val="35382F"/>
                </a:solidFill>
                <a:latin typeface="Montserrat"/>
                <a:ea typeface="Montserrat"/>
                <a:cs typeface="Montserrat"/>
                <a:sym typeface="Montserrat"/>
              </a:rPr>
              <a:t>Visualization + Doing the work = </a:t>
            </a:r>
            <a:endParaRPr sz="1400" b="0" i="0" u="none" strike="noStrike" cap="none">
              <a:solidFill>
                <a:srgbClr val="000000"/>
              </a:solidFill>
              <a:latin typeface="Arial"/>
              <a:ea typeface="Arial"/>
              <a:cs typeface="Arial"/>
              <a:sym typeface="Arial"/>
            </a:endParaRPr>
          </a:p>
          <a:p>
            <a:pPr marL="0" marR="0" lvl="0" indent="0" algn="r" rtl="0">
              <a:lnSpc>
                <a:spcPct val="150022"/>
              </a:lnSpc>
              <a:spcBef>
                <a:spcPts val="0"/>
              </a:spcBef>
              <a:spcAft>
                <a:spcPts val="0"/>
              </a:spcAft>
              <a:buClr>
                <a:srgbClr val="000000"/>
              </a:buClr>
              <a:buSzPts val="2199"/>
              <a:buFont typeface="Arial"/>
              <a:buNone/>
            </a:pPr>
            <a:r>
              <a:rPr lang="en-US" sz="2199" b="0" i="1" u="none" strike="noStrike" cap="none">
                <a:solidFill>
                  <a:srgbClr val="35382F"/>
                </a:solidFill>
                <a:latin typeface="Playfair Display"/>
                <a:ea typeface="Playfair Display"/>
                <a:cs typeface="Playfair Display"/>
                <a:sym typeface="Playfair Display"/>
              </a:rPr>
              <a:t>the secret sauce to success.</a:t>
            </a:r>
            <a:endParaRPr sz="1400" b="0" i="1" u="none" strike="noStrike" cap="none">
              <a:solidFill>
                <a:srgbClr val="000000"/>
              </a:solidFill>
              <a:latin typeface="Arial"/>
              <a:ea typeface="Arial"/>
              <a:cs typeface="Arial"/>
              <a:sym typeface="Arial"/>
            </a:endParaRPr>
          </a:p>
          <a:p>
            <a:pPr marL="0" marR="0" lvl="0" indent="0" algn="r" rtl="0">
              <a:lnSpc>
                <a:spcPct val="150022"/>
              </a:lnSpc>
              <a:spcBef>
                <a:spcPts val="0"/>
              </a:spcBef>
              <a:spcAft>
                <a:spcPts val="0"/>
              </a:spcAft>
              <a:buClr>
                <a:srgbClr val="000000"/>
              </a:buClr>
              <a:buSzPts val="2199"/>
              <a:buFont typeface="Arial"/>
              <a:buNone/>
            </a:pPr>
            <a:endParaRPr sz="2199" b="0" i="0" u="none" strike="noStrike" cap="none">
              <a:solidFill>
                <a:srgbClr val="35382F"/>
              </a:solidFill>
              <a:latin typeface="Playfair Display"/>
              <a:ea typeface="Playfair Display"/>
              <a:cs typeface="Playfair Display"/>
              <a:sym typeface="Playfair Displ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348"/>
        <p:cNvGrpSpPr/>
        <p:nvPr/>
      </p:nvGrpSpPr>
      <p:grpSpPr>
        <a:xfrm>
          <a:off x="0" y="0"/>
          <a:ext cx="0" cy="0"/>
          <a:chOff x="0" y="0"/>
          <a:chExt cx="0" cy="0"/>
        </a:xfrm>
      </p:grpSpPr>
      <p:grpSp>
        <p:nvGrpSpPr>
          <p:cNvPr id="349" name="Google Shape;349;p17"/>
          <p:cNvGrpSpPr/>
          <p:nvPr/>
        </p:nvGrpSpPr>
        <p:grpSpPr>
          <a:xfrm>
            <a:off x="3091745" y="0"/>
            <a:ext cx="8915400" cy="10287000"/>
            <a:chOff x="0" y="0"/>
            <a:chExt cx="11887200" cy="13716000"/>
          </a:xfrm>
        </p:grpSpPr>
        <p:pic>
          <p:nvPicPr>
            <p:cNvPr id="350" name="Google Shape;350;p17"/>
            <p:cNvPicPr preferRelativeResize="0"/>
            <p:nvPr/>
          </p:nvPicPr>
          <p:blipFill rotWithShape="1">
            <a:blip r:embed="rId3">
              <a:alphaModFix/>
            </a:blip>
            <a:srcRect l="19728" r="51708"/>
            <a:stretch/>
          </p:blipFill>
          <p:spPr>
            <a:xfrm>
              <a:off x="0" y="0"/>
              <a:ext cx="5880100" cy="13716000"/>
            </a:xfrm>
            <a:prstGeom prst="rect">
              <a:avLst/>
            </a:prstGeom>
            <a:noFill/>
            <a:ln>
              <a:noFill/>
            </a:ln>
          </p:spPr>
        </p:pic>
        <p:pic>
          <p:nvPicPr>
            <p:cNvPr id="351" name="Google Shape;351;p17"/>
            <p:cNvPicPr preferRelativeResize="0"/>
            <p:nvPr/>
          </p:nvPicPr>
          <p:blipFill rotWithShape="1">
            <a:blip r:embed="rId4">
              <a:alphaModFix/>
            </a:blip>
            <a:srcRect l="21224" r="21222"/>
            <a:stretch/>
          </p:blipFill>
          <p:spPr>
            <a:xfrm>
              <a:off x="6007100" y="0"/>
              <a:ext cx="5880100" cy="6794500"/>
            </a:xfrm>
            <a:prstGeom prst="rect">
              <a:avLst/>
            </a:prstGeom>
            <a:noFill/>
            <a:ln>
              <a:noFill/>
            </a:ln>
          </p:spPr>
        </p:pic>
        <p:pic>
          <p:nvPicPr>
            <p:cNvPr id="352" name="Google Shape;352;p17"/>
            <p:cNvPicPr preferRelativeResize="0"/>
            <p:nvPr/>
          </p:nvPicPr>
          <p:blipFill rotWithShape="1">
            <a:blip r:embed="rId5">
              <a:alphaModFix/>
            </a:blip>
            <a:srcRect l="63866" t="37898" r="325"/>
            <a:stretch/>
          </p:blipFill>
          <p:spPr>
            <a:xfrm>
              <a:off x="6007100" y="6921500"/>
              <a:ext cx="5880100" cy="6794500"/>
            </a:xfrm>
            <a:prstGeom prst="rect">
              <a:avLst/>
            </a:prstGeom>
            <a:noFill/>
            <a:ln>
              <a:noFill/>
            </a:ln>
          </p:spPr>
        </p:pic>
      </p:grpSp>
      <p:sp>
        <p:nvSpPr>
          <p:cNvPr id="353" name="Google Shape;353;p17"/>
          <p:cNvSpPr txBox="1"/>
          <p:nvPr/>
        </p:nvSpPr>
        <p:spPr>
          <a:xfrm rot="-5400000">
            <a:off x="-1844250" y="3901660"/>
            <a:ext cx="6829500" cy="108360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3200"/>
              <a:buFont typeface="Arial"/>
              <a:buNone/>
            </a:pPr>
            <a:r>
              <a:rPr lang="en-US" sz="3200" b="0" i="1" u="none" strike="noStrike" cap="none">
                <a:solidFill>
                  <a:srgbClr val="35382F"/>
                </a:solidFill>
                <a:latin typeface="Playfair Display"/>
                <a:ea typeface="Playfair Display"/>
                <a:cs typeface="Playfair Display"/>
                <a:sym typeface="Playfair Display"/>
              </a:rPr>
              <a:t>“A year from now you will wish you had started today.” — Karen Lamb</a:t>
            </a:r>
            <a:endParaRPr sz="1400" b="0" i="1" u="none" strike="noStrike" cap="none">
              <a:solidFill>
                <a:srgbClr val="000000"/>
              </a:solidFill>
              <a:latin typeface="Arial"/>
              <a:ea typeface="Arial"/>
              <a:cs typeface="Arial"/>
              <a:sym typeface="Arial"/>
            </a:endParaRPr>
          </a:p>
        </p:txBody>
      </p:sp>
      <p:sp>
        <p:nvSpPr>
          <p:cNvPr id="354" name="Google Shape;354;p17"/>
          <p:cNvSpPr txBox="1"/>
          <p:nvPr/>
        </p:nvSpPr>
        <p:spPr>
          <a:xfrm>
            <a:off x="12959645" y="2324397"/>
            <a:ext cx="4299600" cy="12181200"/>
          </a:xfrm>
          <a:prstGeom prst="rect">
            <a:avLst/>
          </a:prstGeom>
          <a:noFill/>
          <a:ln>
            <a:noFill/>
          </a:ln>
        </p:spPr>
        <p:txBody>
          <a:bodyPr spcFirstLastPara="1" wrap="square" lIns="0" tIns="0" rIns="0" bIns="0" anchor="t" anchorCtr="0">
            <a:spAutoFit/>
          </a:bodyPr>
          <a:lstStyle/>
          <a:p>
            <a:pPr marL="0" marR="0" lvl="0" indent="0" algn="r" rtl="0">
              <a:lnSpc>
                <a:spcPct val="150011"/>
              </a:lnSpc>
              <a:spcBef>
                <a:spcPts val="0"/>
              </a:spcBef>
              <a:spcAft>
                <a:spcPts val="0"/>
              </a:spcAft>
              <a:buClr>
                <a:srgbClr val="000000"/>
              </a:buClr>
              <a:buSzPts val="4199"/>
              <a:buFont typeface="Arial"/>
              <a:buNone/>
            </a:pPr>
            <a:r>
              <a:rPr lang="en-US" sz="4199" b="0" i="0" u="none" strike="noStrike" cap="none">
                <a:solidFill>
                  <a:srgbClr val="35382F"/>
                </a:solidFill>
                <a:latin typeface="Playfair Display"/>
                <a:ea typeface="Playfair Display"/>
                <a:cs typeface="Playfair Display"/>
                <a:sym typeface="Playfair Display"/>
              </a:rPr>
              <a:t>“You only need to know the direction, not the destination. The direction is enough to make the next choice.”</a:t>
            </a:r>
            <a:endParaRPr sz="1400" b="0" i="0" u="none" strike="noStrike" cap="none">
              <a:solidFill>
                <a:srgbClr val="000000"/>
              </a:solidFill>
              <a:latin typeface="Arial"/>
              <a:ea typeface="Arial"/>
              <a:cs typeface="Arial"/>
              <a:sym typeface="Arial"/>
            </a:endParaRPr>
          </a:p>
          <a:p>
            <a:pPr marL="0" marR="0" lvl="0" indent="0" algn="r" rtl="0">
              <a:lnSpc>
                <a:spcPct val="1074833"/>
              </a:lnSpc>
              <a:spcBef>
                <a:spcPts val="0"/>
              </a:spcBef>
              <a:spcAft>
                <a:spcPts val="0"/>
              </a:spcAft>
              <a:buClr>
                <a:srgbClr val="000000"/>
              </a:buClr>
              <a:buSzPts val="3000"/>
              <a:buFont typeface="Arial"/>
              <a:buNone/>
            </a:pPr>
            <a:r>
              <a:rPr lang="en-US" sz="3000" b="0" i="0" u="none" strike="noStrike" cap="none">
                <a:solidFill>
                  <a:srgbClr val="35382F"/>
                </a:solidFill>
                <a:latin typeface="Playfair Display"/>
                <a:ea typeface="Playfair Display"/>
                <a:cs typeface="Playfair Display"/>
                <a:sym typeface="Playfair Display"/>
              </a:rPr>
              <a:t>— James Clear</a:t>
            </a:r>
            <a:endParaRPr sz="3000" b="0" i="0" u="none" strike="noStrike" cap="none">
              <a:solidFill>
                <a:srgbClr val="000000"/>
              </a:solidFill>
              <a:latin typeface="Playfair Display"/>
              <a:ea typeface="Playfair Display"/>
              <a:cs typeface="Playfair Display"/>
              <a:sym typeface="Playfair Display"/>
            </a:endParaRPr>
          </a:p>
          <a:p>
            <a:pPr marL="0" marR="0" lvl="0" indent="0" algn="r" rtl="0">
              <a:lnSpc>
                <a:spcPct val="150053"/>
              </a:lnSpc>
              <a:spcBef>
                <a:spcPts val="0"/>
              </a:spcBef>
              <a:spcAft>
                <a:spcPts val="0"/>
              </a:spcAft>
              <a:buClr>
                <a:srgbClr val="000000"/>
              </a:buClr>
              <a:buSzPts val="2799"/>
              <a:buFont typeface="Arial"/>
              <a:buNone/>
            </a:pPr>
            <a:r>
              <a:rPr lang="en-US" sz="2799" b="0" i="0" u="none" strike="noStrike" cap="none">
                <a:solidFill>
                  <a:srgbClr val="35382F"/>
                </a:solidFill>
                <a:latin typeface="Playfair Display"/>
                <a:ea typeface="Playfair Display"/>
                <a:cs typeface="Playfair Display"/>
                <a:sym typeface="Playfair Display"/>
              </a:rPr>
              <a:t> </a:t>
            </a:r>
            <a:endParaRPr sz="1400" b="0" i="0" u="none" strike="noStrike" cap="none">
              <a:solidFill>
                <a:srgbClr val="000000"/>
              </a:solidFill>
              <a:latin typeface="Arial"/>
              <a:ea typeface="Arial"/>
              <a:cs typeface="Arial"/>
              <a:sym typeface="Arial"/>
            </a:endParaRPr>
          </a:p>
        </p:txBody>
      </p:sp>
      <p:sp>
        <p:nvSpPr>
          <p:cNvPr id="355" name="Google Shape;355;p17"/>
          <p:cNvSpPr/>
          <p:nvPr/>
        </p:nvSpPr>
        <p:spPr>
          <a:xfrm>
            <a:off x="1028700" y="9086929"/>
            <a:ext cx="765659" cy="171371"/>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17"/>
          <p:cNvSpPr/>
          <p:nvPr/>
        </p:nvSpPr>
        <p:spPr>
          <a:xfrm>
            <a:off x="12877800" y="1028700"/>
            <a:ext cx="4381500" cy="381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104"/>
        <p:cNvGrpSpPr/>
        <p:nvPr/>
      </p:nvGrpSpPr>
      <p:grpSpPr>
        <a:xfrm>
          <a:off x="0" y="0"/>
          <a:ext cx="0" cy="0"/>
          <a:chOff x="0" y="0"/>
          <a:chExt cx="0" cy="0"/>
        </a:xfrm>
      </p:grpSpPr>
      <p:pic>
        <p:nvPicPr>
          <p:cNvPr id="105" name="Google Shape;105;p3"/>
          <p:cNvPicPr preferRelativeResize="0"/>
          <p:nvPr/>
        </p:nvPicPr>
        <p:blipFill rotWithShape="1">
          <a:blip r:embed="rId3">
            <a:alphaModFix/>
          </a:blip>
          <a:srcRect l="11354" t="-6621" r="11354"/>
          <a:stretch/>
        </p:blipFill>
        <p:spPr>
          <a:xfrm>
            <a:off x="2917238" y="-613026"/>
            <a:ext cx="5722083" cy="9871326"/>
          </a:xfrm>
          <a:prstGeom prst="rect">
            <a:avLst/>
          </a:prstGeom>
          <a:noFill/>
          <a:ln>
            <a:noFill/>
          </a:ln>
        </p:spPr>
      </p:pic>
      <p:sp>
        <p:nvSpPr>
          <p:cNvPr id="106" name="Google Shape;106;p3"/>
          <p:cNvSpPr/>
          <p:nvPr/>
        </p:nvSpPr>
        <p:spPr>
          <a:xfrm>
            <a:off x="1028700" y="9206905"/>
            <a:ext cx="765659" cy="171371"/>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3"/>
          <p:cNvSpPr/>
          <p:nvPr/>
        </p:nvSpPr>
        <p:spPr>
          <a:xfrm>
            <a:off x="9326961" y="1100621"/>
            <a:ext cx="7932339" cy="3421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8" name="Google Shape;108;p3"/>
          <p:cNvGrpSpPr/>
          <p:nvPr/>
        </p:nvGrpSpPr>
        <p:grpSpPr>
          <a:xfrm>
            <a:off x="9984016" y="3795297"/>
            <a:ext cx="7275284" cy="5504913"/>
            <a:chOff x="0" y="-123825"/>
            <a:chExt cx="9700379" cy="7339884"/>
          </a:xfrm>
        </p:grpSpPr>
        <p:sp>
          <p:nvSpPr>
            <p:cNvPr id="109" name="Google Shape;109;p3"/>
            <p:cNvSpPr txBox="1"/>
            <p:nvPr/>
          </p:nvSpPr>
          <p:spPr>
            <a:xfrm>
              <a:off x="0" y="-123825"/>
              <a:ext cx="9700379" cy="5301267"/>
            </a:xfrm>
            <a:prstGeom prst="rect">
              <a:avLst/>
            </a:prstGeom>
            <a:noFill/>
            <a:ln>
              <a:noFill/>
            </a:ln>
          </p:spPr>
          <p:txBody>
            <a:bodyPr spcFirstLastPara="1" wrap="square" lIns="0" tIns="0" rIns="0" bIns="0" anchor="t" anchorCtr="0">
              <a:spAutoFit/>
            </a:bodyPr>
            <a:lstStyle/>
            <a:p>
              <a:pPr marL="0" marR="0" lvl="0" indent="0" algn="r" rtl="0">
                <a:lnSpc>
                  <a:spcPct val="136004"/>
                </a:lnSpc>
                <a:spcBef>
                  <a:spcPts val="0"/>
                </a:spcBef>
                <a:spcAft>
                  <a:spcPts val="0"/>
                </a:spcAft>
                <a:buClr>
                  <a:srgbClr val="000000"/>
                </a:buClr>
                <a:buSzPts val="7799"/>
                <a:buFont typeface="Arial"/>
                <a:buNone/>
              </a:pPr>
              <a:r>
                <a:rPr lang="en-US" sz="7799" b="0" i="0" u="none" strike="noStrike" cap="none">
                  <a:solidFill>
                    <a:srgbClr val="35382F"/>
                  </a:solidFill>
                  <a:latin typeface="Playfair Display"/>
                  <a:ea typeface="Playfair Display"/>
                  <a:cs typeface="Playfair Display"/>
                  <a:sym typeface="Playfair Display"/>
                </a:rPr>
                <a:t>Be the energy you want to attract.</a:t>
              </a:r>
              <a:endParaRPr sz="1400" b="0" i="0" u="none" strike="noStrike" cap="none">
                <a:solidFill>
                  <a:srgbClr val="000000"/>
                </a:solidFill>
                <a:latin typeface="Arial"/>
                <a:ea typeface="Arial"/>
                <a:cs typeface="Arial"/>
                <a:sym typeface="Arial"/>
              </a:endParaRPr>
            </a:p>
          </p:txBody>
        </p:sp>
        <p:sp>
          <p:nvSpPr>
            <p:cNvPr id="110" name="Google Shape;110;p3"/>
            <p:cNvSpPr txBox="1"/>
            <p:nvPr/>
          </p:nvSpPr>
          <p:spPr>
            <a:xfrm>
              <a:off x="2240302" y="6539784"/>
              <a:ext cx="7460077" cy="676275"/>
            </a:xfrm>
            <a:prstGeom prst="rect">
              <a:avLst/>
            </a:prstGeom>
            <a:noFill/>
            <a:ln>
              <a:noFill/>
            </a:ln>
          </p:spPr>
          <p:txBody>
            <a:bodyPr spcFirstLastPara="1" wrap="square" lIns="0" tIns="0" rIns="0" bIns="0" anchor="t" anchorCtr="0">
              <a:spAutoFit/>
            </a:bodyPr>
            <a:lstStyle/>
            <a:p>
              <a:pPr marL="0" marR="0" lvl="0" indent="0" algn="r" rtl="0">
                <a:lnSpc>
                  <a:spcPct val="2333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1" name="Google Shape;111;p3"/>
          <p:cNvSpPr txBox="1"/>
          <p:nvPr/>
        </p:nvSpPr>
        <p:spPr>
          <a:xfrm rot="-5400000">
            <a:off x="-2289450" y="4145125"/>
            <a:ext cx="7824600" cy="118830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2300"/>
              <a:buFont typeface="Arial"/>
              <a:buNone/>
            </a:pPr>
            <a:r>
              <a:rPr lang="en-US" sz="2300" b="0" i="1" u="none" strike="noStrike" cap="none">
                <a:solidFill>
                  <a:srgbClr val="35382F"/>
                </a:solidFill>
                <a:latin typeface="Playfair Display"/>
                <a:ea typeface="Playfair Display"/>
                <a:cs typeface="Playfair Display"/>
                <a:sym typeface="Playfair Display"/>
              </a:rPr>
              <a:t>Choose a quote, scripture, word, or sentence that you look at each morning to inspire your day. Write it here.</a:t>
            </a:r>
            <a:endParaRPr sz="1500" b="0" i="1" u="none" strike="noStrike" cap="none">
              <a:solidFill>
                <a:srgbClr val="000000"/>
              </a:solidFill>
              <a:latin typeface="Arial"/>
              <a:ea typeface="Arial"/>
              <a:cs typeface="Arial"/>
              <a:sym typeface="Arial"/>
            </a:endParaRPr>
          </a:p>
          <a:p>
            <a:pPr marL="0" marR="0" lvl="0" indent="0" algn="r" rtl="0">
              <a:lnSpc>
                <a:spcPct val="120000"/>
              </a:lnSpc>
              <a:spcBef>
                <a:spcPts val="0"/>
              </a:spcBef>
              <a:spcAft>
                <a:spcPts val="0"/>
              </a:spcAft>
              <a:buClr>
                <a:srgbClr val="000000"/>
              </a:buClr>
              <a:buSzPts val="2200"/>
              <a:buFont typeface="Arial"/>
              <a:buNone/>
            </a:pPr>
            <a:endParaRPr sz="2200" b="0" i="0" u="none" strike="noStrike" cap="none">
              <a:solidFill>
                <a:srgbClr val="35382F"/>
              </a:solidFill>
              <a:latin typeface="Playfair Display"/>
              <a:ea typeface="Playfair Display"/>
              <a:cs typeface="Playfair Display"/>
              <a:sym typeface="Playfair Display"/>
            </a:endParaRPr>
          </a:p>
        </p:txBody>
      </p:sp>
      <p:sp>
        <p:nvSpPr>
          <p:cNvPr id="112" name="Google Shape;112;p3"/>
          <p:cNvSpPr txBox="1"/>
          <p:nvPr/>
        </p:nvSpPr>
        <p:spPr>
          <a:xfrm>
            <a:off x="14108534" y="2195037"/>
            <a:ext cx="2946300" cy="430800"/>
          </a:xfrm>
          <a:prstGeom prst="rect">
            <a:avLst/>
          </a:prstGeom>
          <a:noFill/>
          <a:ln>
            <a:noFill/>
          </a:ln>
        </p:spPr>
        <p:txBody>
          <a:bodyPr spcFirstLastPara="1" wrap="square" lIns="0" tIns="0" rIns="0" bIns="0" anchor="t" anchorCtr="0">
            <a:spAutoFit/>
          </a:bodyPr>
          <a:lstStyle/>
          <a:p>
            <a:pPr marL="0" marR="0" lvl="0" indent="0" algn="ctr" rtl="0">
              <a:lnSpc>
                <a:spcPct val="150017"/>
              </a:lnSpc>
              <a:spcBef>
                <a:spcPts val="0"/>
              </a:spcBef>
              <a:spcAft>
                <a:spcPts val="0"/>
              </a:spcAft>
              <a:buClr>
                <a:srgbClr val="000000"/>
              </a:buClr>
              <a:buSzPts val="2799"/>
              <a:buFont typeface="Arial"/>
              <a:buNone/>
            </a:pPr>
            <a:r>
              <a:rPr lang="en-US" sz="2799" b="0" i="0" u="none" strike="noStrike" cap="none">
                <a:solidFill>
                  <a:srgbClr val="35382F"/>
                </a:solidFill>
                <a:latin typeface="Montserrat"/>
                <a:ea typeface="Montserrat"/>
                <a:cs typeface="Montserrat"/>
                <a:sym typeface="Montserrat"/>
              </a:rPr>
              <a:t>2022 Mantra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116"/>
        <p:cNvGrpSpPr/>
        <p:nvPr/>
      </p:nvGrpSpPr>
      <p:grpSpPr>
        <a:xfrm>
          <a:off x="0" y="0"/>
          <a:ext cx="0" cy="0"/>
          <a:chOff x="0" y="0"/>
          <a:chExt cx="0" cy="0"/>
        </a:xfrm>
      </p:grpSpPr>
      <p:sp>
        <p:nvSpPr>
          <p:cNvPr id="117" name="Google Shape;117;p4"/>
          <p:cNvSpPr txBox="1"/>
          <p:nvPr/>
        </p:nvSpPr>
        <p:spPr>
          <a:xfrm>
            <a:off x="958145" y="7932539"/>
            <a:ext cx="7362887" cy="1325761"/>
          </a:xfrm>
          <a:prstGeom prst="rect">
            <a:avLst/>
          </a:prstGeom>
          <a:noFill/>
          <a:ln>
            <a:noFill/>
          </a:ln>
        </p:spPr>
        <p:txBody>
          <a:bodyPr spcFirstLastPara="1" wrap="square" lIns="0" tIns="0" rIns="0" bIns="0" anchor="t" anchorCtr="0">
            <a:spAutoFit/>
          </a:bodyPr>
          <a:lstStyle/>
          <a:p>
            <a:pPr marL="0" marR="0" lvl="0" indent="0" algn="l" rtl="0">
              <a:lnSpc>
                <a:spcPct val="120002"/>
              </a:lnSpc>
              <a:spcBef>
                <a:spcPts val="0"/>
              </a:spcBef>
              <a:spcAft>
                <a:spcPts val="0"/>
              </a:spcAft>
              <a:buClr>
                <a:srgbClr val="000000"/>
              </a:buClr>
              <a:buSzPts val="8699"/>
              <a:buFont typeface="Arial"/>
              <a:buNone/>
            </a:pPr>
            <a:r>
              <a:rPr lang="en-US" sz="8699" b="0" i="0" u="none" strike="noStrike" cap="none">
                <a:solidFill>
                  <a:srgbClr val="35382F"/>
                </a:solidFill>
                <a:latin typeface="Playfair Display"/>
                <a:ea typeface="Playfair Display"/>
                <a:cs typeface="Playfair Display"/>
                <a:sym typeface="Playfair Display"/>
              </a:rPr>
              <a:t>Visualize</a:t>
            </a:r>
            <a:endParaRPr sz="1400" b="0" i="0" u="none" strike="noStrike" cap="none">
              <a:solidFill>
                <a:srgbClr val="000000"/>
              </a:solidFill>
              <a:latin typeface="Arial"/>
              <a:ea typeface="Arial"/>
              <a:cs typeface="Arial"/>
              <a:sym typeface="Arial"/>
            </a:endParaRPr>
          </a:p>
        </p:txBody>
      </p:sp>
      <p:grpSp>
        <p:nvGrpSpPr>
          <p:cNvPr id="118" name="Google Shape;118;p4"/>
          <p:cNvGrpSpPr/>
          <p:nvPr/>
        </p:nvGrpSpPr>
        <p:grpSpPr>
          <a:xfrm>
            <a:off x="9753600" y="985838"/>
            <a:ext cx="7423875" cy="6783345"/>
            <a:chOff x="0" y="-57150"/>
            <a:chExt cx="9898500" cy="9044461"/>
          </a:xfrm>
        </p:grpSpPr>
        <p:sp>
          <p:nvSpPr>
            <p:cNvPr id="119" name="Google Shape;119;p4"/>
            <p:cNvSpPr txBox="1"/>
            <p:nvPr/>
          </p:nvSpPr>
          <p:spPr>
            <a:xfrm>
              <a:off x="0" y="-57150"/>
              <a:ext cx="9898477" cy="137795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35382F"/>
                  </a:solidFill>
                  <a:latin typeface="Montserrat"/>
                  <a:ea typeface="Montserrat"/>
                  <a:cs typeface="Montserrat"/>
                  <a:sym typeface="Montserrat"/>
                </a:rPr>
                <a:t>Imagine yourself at the end of the year and describe it here…</a:t>
              </a:r>
              <a:r>
                <a:rPr lang="en-US" sz="1200" b="0" i="0" u="none" strike="noStrike" cap="none">
                  <a:solidFill>
                    <a:srgbClr val="35382F"/>
                  </a:solidFill>
                  <a:latin typeface="Arimo"/>
                  <a:ea typeface="Arimo"/>
                  <a:cs typeface="Arimo"/>
                  <a:sym typeface="Arimo"/>
                </a:rPr>
                <a:t> </a:t>
              </a:r>
              <a:endParaRPr sz="1400" b="0" i="0" u="none" strike="noStrike" cap="none">
                <a:solidFill>
                  <a:srgbClr val="000000"/>
                </a:solidFill>
                <a:latin typeface="Arial"/>
                <a:ea typeface="Arial"/>
                <a:cs typeface="Arial"/>
                <a:sym typeface="Arial"/>
              </a:endParaRPr>
            </a:p>
          </p:txBody>
        </p:sp>
        <p:sp>
          <p:nvSpPr>
            <p:cNvPr id="120" name="Google Shape;120;p4"/>
            <p:cNvSpPr txBox="1"/>
            <p:nvPr/>
          </p:nvSpPr>
          <p:spPr>
            <a:xfrm>
              <a:off x="0" y="1518511"/>
              <a:ext cx="9898500" cy="7468800"/>
            </a:xfrm>
            <a:prstGeom prst="rect">
              <a:avLst/>
            </a:prstGeom>
            <a:noFill/>
            <a:ln>
              <a:noFill/>
            </a:ln>
          </p:spPr>
          <p:txBody>
            <a:bodyPr spcFirstLastPara="1" wrap="square" lIns="0" tIns="0" rIns="0" bIns="0" anchor="t" anchorCtr="0">
              <a:spAutoFit/>
            </a:bodyPr>
            <a:lstStyle/>
            <a:p>
              <a:pPr marL="0" marR="0" lvl="0" indent="0" algn="l" rtl="0">
                <a:lnSpc>
                  <a:spcPct val="23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49964"/>
                </a:lnSpc>
                <a:spcBef>
                  <a:spcPts val="0"/>
                </a:spcBef>
                <a:spcAft>
                  <a:spcPts val="0"/>
                </a:spcAft>
                <a:buClr>
                  <a:srgbClr val="000000"/>
                </a:buClr>
                <a:buSzPts val="2800"/>
                <a:buFont typeface="Arial"/>
                <a:buNone/>
              </a:pPr>
              <a:r>
                <a:rPr lang="en-US" sz="2800" b="0" i="0" u="none" strike="noStrike" cap="none">
                  <a:solidFill>
                    <a:srgbClr val="35382F"/>
                  </a:solidFill>
                  <a:latin typeface="Raleway"/>
                  <a:ea typeface="Raleway"/>
                  <a:cs typeface="Raleway"/>
                  <a:sym typeface="Raleway"/>
                </a:rPr>
                <a:t>Where are you? </a:t>
              </a:r>
              <a:endParaRPr sz="1400" b="0" i="0" u="none" strike="noStrike" cap="none">
                <a:solidFill>
                  <a:srgbClr val="000000"/>
                </a:solidFill>
                <a:latin typeface="Arial"/>
                <a:ea typeface="Arial"/>
                <a:cs typeface="Arial"/>
                <a:sym typeface="Arial"/>
              </a:endParaRPr>
            </a:p>
            <a:p>
              <a:pPr marL="0" marR="0" lvl="0" indent="0" algn="l" rtl="0">
                <a:lnSpc>
                  <a:spcPct val="149964"/>
                </a:lnSpc>
                <a:spcBef>
                  <a:spcPts val="0"/>
                </a:spcBef>
                <a:spcAft>
                  <a:spcPts val="0"/>
                </a:spcAft>
                <a:buClr>
                  <a:srgbClr val="000000"/>
                </a:buClr>
                <a:buSzPts val="2800"/>
                <a:buFont typeface="Arial"/>
                <a:buNone/>
              </a:pPr>
              <a:r>
                <a:rPr lang="en-US" sz="2800" b="0" i="0" u="none" strike="noStrike" cap="none">
                  <a:solidFill>
                    <a:srgbClr val="35382F"/>
                  </a:solidFill>
                  <a:latin typeface="Raleway"/>
                  <a:ea typeface="Raleway"/>
                  <a:cs typeface="Raleway"/>
                  <a:sym typeface="Raleway"/>
                </a:rPr>
                <a:t>Who are you with? </a:t>
              </a:r>
              <a:endParaRPr sz="1400" b="0" i="0" u="none" strike="noStrike" cap="none">
                <a:solidFill>
                  <a:srgbClr val="000000"/>
                </a:solidFill>
                <a:latin typeface="Arial"/>
                <a:ea typeface="Arial"/>
                <a:cs typeface="Arial"/>
                <a:sym typeface="Arial"/>
              </a:endParaRPr>
            </a:p>
            <a:p>
              <a:pPr marL="0" marR="0" lvl="0" indent="0" algn="l" rtl="0">
                <a:lnSpc>
                  <a:spcPct val="149964"/>
                </a:lnSpc>
                <a:spcBef>
                  <a:spcPts val="0"/>
                </a:spcBef>
                <a:spcAft>
                  <a:spcPts val="0"/>
                </a:spcAft>
                <a:buClr>
                  <a:srgbClr val="000000"/>
                </a:buClr>
                <a:buSzPts val="2800"/>
                <a:buFont typeface="Arial"/>
                <a:buNone/>
              </a:pPr>
              <a:r>
                <a:rPr lang="en-US" sz="2800" b="0" i="0" u="none" strike="noStrike" cap="none">
                  <a:solidFill>
                    <a:srgbClr val="35382F"/>
                  </a:solidFill>
                  <a:latin typeface="Raleway"/>
                  <a:ea typeface="Raleway"/>
                  <a:cs typeface="Raleway"/>
                  <a:sym typeface="Raleway"/>
                </a:rPr>
                <a:t>How do you feel? </a:t>
              </a:r>
              <a:endParaRPr sz="1400" b="0" i="0" u="none" strike="noStrike" cap="none">
                <a:solidFill>
                  <a:srgbClr val="000000"/>
                </a:solidFill>
                <a:latin typeface="Arial"/>
                <a:ea typeface="Arial"/>
                <a:cs typeface="Arial"/>
                <a:sym typeface="Arial"/>
              </a:endParaRPr>
            </a:p>
            <a:p>
              <a:pPr marL="0" marR="0" lvl="0" indent="0" algn="l" rtl="0">
                <a:lnSpc>
                  <a:spcPct val="149964"/>
                </a:lnSpc>
                <a:spcBef>
                  <a:spcPts val="0"/>
                </a:spcBef>
                <a:spcAft>
                  <a:spcPts val="0"/>
                </a:spcAft>
                <a:buClr>
                  <a:srgbClr val="000000"/>
                </a:buClr>
                <a:buSzPts val="2800"/>
                <a:buFont typeface="Arial"/>
                <a:buNone/>
              </a:pPr>
              <a:r>
                <a:rPr lang="en-US" sz="2800" b="0" i="0" u="none" strike="noStrike" cap="none">
                  <a:solidFill>
                    <a:srgbClr val="35382F"/>
                  </a:solidFill>
                  <a:latin typeface="Raleway"/>
                  <a:ea typeface="Raleway"/>
                  <a:cs typeface="Raleway"/>
                  <a:sym typeface="Raleway"/>
                </a:rPr>
                <a:t>What are your priorities? What does "success" look like for you? </a:t>
              </a:r>
              <a:endParaRPr sz="1400" b="0" i="0" u="none" strike="noStrike" cap="none">
                <a:solidFill>
                  <a:srgbClr val="000000"/>
                </a:solidFill>
                <a:latin typeface="Arial"/>
                <a:ea typeface="Arial"/>
                <a:cs typeface="Arial"/>
                <a:sym typeface="Arial"/>
              </a:endParaRPr>
            </a:p>
            <a:p>
              <a:pPr marL="0" marR="0" lvl="0" indent="0" algn="l" rtl="0">
                <a:lnSpc>
                  <a:spcPct val="149964"/>
                </a:lnSpc>
                <a:spcBef>
                  <a:spcPts val="0"/>
                </a:spcBef>
                <a:spcAft>
                  <a:spcPts val="0"/>
                </a:spcAft>
                <a:buClr>
                  <a:srgbClr val="000000"/>
                </a:buClr>
                <a:buSzPts val="2800"/>
                <a:buFont typeface="Arial"/>
                <a:buNone/>
              </a:pPr>
              <a:endParaRPr sz="2800" b="0" i="0" u="none" strike="noStrike" cap="none">
                <a:solidFill>
                  <a:srgbClr val="35382F"/>
                </a:solidFill>
                <a:latin typeface="Raleway"/>
                <a:ea typeface="Raleway"/>
                <a:cs typeface="Raleway"/>
                <a:sym typeface="Raleway"/>
              </a:endParaRPr>
            </a:p>
            <a:p>
              <a:pPr marL="0" marR="0" lvl="0" indent="0" algn="l" rtl="0">
                <a:lnSpc>
                  <a:spcPct val="149964"/>
                </a:lnSpc>
                <a:spcBef>
                  <a:spcPts val="0"/>
                </a:spcBef>
                <a:spcAft>
                  <a:spcPts val="0"/>
                </a:spcAft>
                <a:buClr>
                  <a:srgbClr val="000000"/>
                </a:buClr>
                <a:buSzPts val="2800"/>
                <a:buFont typeface="Arial"/>
                <a:buNone/>
              </a:pPr>
              <a:r>
                <a:rPr lang="en-US" sz="2800" b="0" i="1" u="none" strike="noStrike" cap="none">
                  <a:solidFill>
                    <a:srgbClr val="35382F"/>
                  </a:solidFill>
                  <a:latin typeface="Playfair Display"/>
                  <a:ea typeface="Playfair Display"/>
                  <a:cs typeface="Playfair Display"/>
                  <a:sym typeface="Playfair Display"/>
                </a:rPr>
                <a:t>This vision will guide the rest of the deck...</a:t>
              </a:r>
              <a:endParaRPr sz="1400" b="0" i="1"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35382F"/>
                </a:solidFill>
                <a:latin typeface="Playfair Display"/>
                <a:ea typeface="Playfair Display"/>
                <a:cs typeface="Playfair Display"/>
                <a:sym typeface="Playfair Display"/>
              </a:endParaRPr>
            </a:p>
          </p:txBody>
        </p:sp>
      </p:grpSp>
      <p:pic>
        <p:nvPicPr>
          <p:cNvPr id="121" name="Google Shape;121;p4"/>
          <p:cNvPicPr preferRelativeResize="0"/>
          <p:nvPr/>
        </p:nvPicPr>
        <p:blipFill rotWithShape="1">
          <a:blip r:embed="rId3">
            <a:alphaModFix/>
          </a:blip>
          <a:srcRect l="39021" t="9444" r="4751"/>
          <a:stretch/>
        </p:blipFill>
        <p:spPr>
          <a:xfrm>
            <a:off x="1028700" y="0"/>
            <a:ext cx="7187177" cy="7716775"/>
          </a:xfrm>
          <a:prstGeom prst="rect">
            <a:avLst/>
          </a:prstGeom>
          <a:noFill/>
          <a:ln>
            <a:noFill/>
          </a:ln>
        </p:spPr>
      </p:pic>
      <p:sp>
        <p:nvSpPr>
          <p:cNvPr id="122" name="Google Shape;122;p4"/>
          <p:cNvSpPr/>
          <p:nvPr/>
        </p:nvSpPr>
        <p:spPr>
          <a:xfrm>
            <a:off x="9753600" y="9220200"/>
            <a:ext cx="7505700" cy="381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126"/>
        <p:cNvGrpSpPr/>
        <p:nvPr/>
      </p:nvGrpSpPr>
      <p:grpSpPr>
        <a:xfrm>
          <a:off x="0" y="0"/>
          <a:ext cx="0" cy="0"/>
          <a:chOff x="0" y="0"/>
          <a:chExt cx="0" cy="0"/>
        </a:xfrm>
      </p:grpSpPr>
      <p:pic>
        <p:nvPicPr>
          <p:cNvPr id="127" name="Google Shape;127;p5"/>
          <p:cNvPicPr preferRelativeResize="0"/>
          <p:nvPr/>
        </p:nvPicPr>
        <p:blipFill rotWithShape="1">
          <a:blip r:embed="rId3">
            <a:alphaModFix/>
          </a:blip>
          <a:srcRect t="3771" b="3769"/>
          <a:stretch/>
        </p:blipFill>
        <p:spPr>
          <a:xfrm>
            <a:off x="9405080" y="0"/>
            <a:ext cx="5933961" cy="8229600"/>
          </a:xfrm>
          <a:prstGeom prst="rect">
            <a:avLst/>
          </a:prstGeom>
          <a:noFill/>
          <a:ln>
            <a:noFill/>
          </a:ln>
        </p:spPr>
      </p:pic>
      <p:sp>
        <p:nvSpPr>
          <p:cNvPr id="128" name="Google Shape;128;p5"/>
          <p:cNvSpPr txBox="1"/>
          <p:nvPr/>
        </p:nvSpPr>
        <p:spPr>
          <a:xfrm>
            <a:off x="1028700" y="1028700"/>
            <a:ext cx="7500769" cy="219432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7200"/>
              <a:buFont typeface="Arial"/>
              <a:buNone/>
            </a:pPr>
            <a:r>
              <a:rPr lang="en-US" sz="7200" b="0" i="0" u="none" strike="noStrike" cap="none">
                <a:solidFill>
                  <a:srgbClr val="35382F"/>
                </a:solidFill>
                <a:latin typeface="Playfair Display"/>
                <a:ea typeface="Playfair Display"/>
                <a:cs typeface="Playfair Display"/>
                <a:sym typeface="Playfair Display"/>
              </a:rPr>
              <a:t>How I want to feel.</a:t>
            </a:r>
            <a:endParaRPr sz="1400" b="0" i="0" u="none" strike="noStrike" cap="none">
              <a:solidFill>
                <a:srgbClr val="000000"/>
              </a:solidFill>
              <a:latin typeface="Arial"/>
              <a:ea typeface="Arial"/>
              <a:cs typeface="Arial"/>
              <a:sym typeface="Arial"/>
            </a:endParaRPr>
          </a:p>
        </p:txBody>
      </p:sp>
      <p:sp>
        <p:nvSpPr>
          <p:cNvPr id="129" name="Google Shape;129;p5"/>
          <p:cNvSpPr txBox="1"/>
          <p:nvPr/>
        </p:nvSpPr>
        <p:spPr>
          <a:xfrm rot="5400000">
            <a:off x="13375350" y="4420050"/>
            <a:ext cx="7275300" cy="492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3200"/>
              <a:buFont typeface="Arial"/>
              <a:buNone/>
            </a:pPr>
            <a:r>
              <a:rPr lang="en-US" sz="3200" b="0" i="1" u="none" strike="noStrike" cap="none">
                <a:solidFill>
                  <a:srgbClr val="35382F"/>
                </a:solidFill>
                <a:latin typeface="Playfair Display"/>
                <a:ea typeface="Playfair Display"/>
                <a:cs typeface="Playfair Display"/>
                <a:sym typeface="Playfair Display"/>
              </a:rPr>
              <a:t>Attention goes where energy flows.</a:t>
            </a:r>
            <a:endParaRPr sz="1400" b="0" i="1" u="none" strike="noStrike" cap="none">
              <a:solidFill>
                <a:srgbClr val="000000"/>
              </a:solidFill>
              <a:latin typeface="Arial"/>
              <a:ea typeface="Arial"/>
              <a:cs typeface="Arial"/>
              <a:sym typeface="Arial"/>
            </a:endParaRPr>
          </a:p>
        </p:txBody>
      </p:sp>
      <p:sp>
        <p:nvSpPr>
          <p:cNvPr id="130" name="Google Shape;130;p5"/>
          <p:cNvSpPr txBox="1"/>
          <p:nvPr/>
        </p:nvSpPr>
        <p:spPr>
          <a:xfrm>
            <a:off x="1049338" y="3836850"/>
            <a:ext cx="7611900" cy="30093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300"/>
              <a:buFont typeface="Arial"/>
              <a:buNone/>
            </a:pPr>
            <a:r>
              <a:rPr lang="en-US" sz="2300" b="0" i="0" u="none" strike="noStrike" cap="none">
                <a:solidFill>
                  <a:srgbClr val="35382F"/>
                </a:solidFill>
                <a:latin typeface="Raleway"/>
                <a:ea typeface="Raleway"/>
                <a:cs typeface="Raleway"/>
                <a:sym typeface="Raleway"/>
              </a:rPr>
              <a:t>At the beginning of the year, I make a list of emotions that I want to feel. I review it each morning and ask, “How can I feel more of these today?” It’s amazing how setting an intention for the way you </a:t>
            </a:r>
            <a:r>
              <a:rPr lang="en-US" sz="2300" b="0" i="1" u="none" strike="noStrike" cap="none">
                <a:solidFill>
                  <a:srgbClr val="35382F"/>
                </a:solidFill>
                <a:latin typeface="Raleway"/>
                <a:ea typeface="Raleway"/>
                <a:cs typeface="Raleway"/>
                <a:sym typeface="Raleway"/>
              </a:rPr>
              <a:t>want</a:t>
            </a:r>
            <a:r>
              <a:rPr lang="en-US" sz="2300" b="0" i="0" u="none" strike="noStrike" cap="none">
                <a:solidFill>
                  <a:srgbClr val="35382F"/>
                </a:solidFill>
                <a:latin typeface="Raleway"/>
                <a:ea typeface="Raleway"/>
                <a:cs typeface="Raleway"/>
                <a:sym typeface="Raleway"/>
              </a:rPr>
              <a:t> to feel changes the way you carry yourself through the day. Here are some of mine--use this space to write your own.</a:t>
            </a:r>
            <a:endParaRPr sz="1100" b="0" i="0" u="none" strike="noStrike" cap="none">
              <a:solidFill>
                <a:srgbClr val="000000"/>
              </a:solidFill>
              <a:latin typeface="Arial"/>
              <a:ea typeface="Arial"/>
              <a:cs typeface="Arial"/>
              <a:sym typeface="Arial"/>
            </a:endParaRPr>
          </a:p>
        </p:txBody>
      </p:sp>
      <p:sp>
        <p:nvSpPr>
          <p:cNvPr id="131" name="Google Shape;131;p5"/>
          <p:cNvSpPr/>
          <p:nvPr/>
        </p:nvSpPr>
        <p:spPr>
          <a:xfrm>
            <a:off x="9405080" y="9224010"/>
            <a:ext cx="8034811" cy="47552"/>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5"/>
          <p:cNvSpPr txBox="1"/>
          <p:nvPr/>
        </p:nvSpPr>
        <p:spPr>
          <a:xfrm>
            <a:off x="1028700" y="7459980"/>
            <a:ext cx="2950972" cy="1463040"/>
          </a:xfrm>
          <a:prstGeom prst="rect">
            <a:avLst/>
          </a:prstGeom>
          <a:noFill/>
          <a:ln>
            <a:noFill/>
          </a:ln>
        </p:spPr>
        <p:txBody>
          <a:bodyPr spcFirstLastPara="1" wrap="square" lIns="0" tIns="0" rIns="0" bIns="0" anchor="t" anchorCtr="0">
            <a:spAutoFit/>
          </a:bodyPr>
          <a:lstStyle/>
          <a:p>
            <a:pPr marL="561341" marR="0" lvl="1" indent="-280668" algn="l" rtl="0">
              <a:lnSpc>
                <a:spcPct val="150000"/>
              </a:lnSpc>
              <a:spcBef>
                <a:spcPts val="0"/>
              </a:spcBef>
              <a:spcAft>
                <a:spcPts val="0"/>
              </a:spcAft>
              <a:buClr>
                <a:srgbClr val="35382F"/>
              </a:buClr>
              <a:buSzPts val="2600"/>
              <a:buFont typeface="Arial"/>
              <a:buChar char="•"/>
            </a:pPr>
            <a:r>
              <a:rPr lang="en-US" sz="2600" b="0" i="0" u="none" strike="noStrike" cap="none">
                <a:solidFill>
                  <a:srgbClr val="35382F"/>
                </a:solidFill>
                <a:latin typeface="Playfair Display"/>
                <a:ea typeface="Playfair Display"/>
                <a:cs typeface="Playfair Display"/>
                <a:sym typeface="Playfair Display"/>
              </a:rPr>
              <a:t>fully present</a:t>
            </a:r>
            <a:endParaRPr sz="1400" b="0" i="0" u="none" strike="noStrike" cap="none">
              <a:solidFill>
                <a:srgbClr val="000000"/>
              </a:solidFill>
              <a:latin typeface="Arial"/>
              <a:ea typeface="Arial"/>
              <a:cs typeface="Arial"/>
              <a:sym typeface="Arial"/>
            </a:endParaRPr>
          </a:p>
          <a:p>
            <a:pPr marL="561341" marR="0" lvl="1" indent="-280668" algn="l" rtl="0">
              <a:lnSpc>
                <a:spcPct val="150000"/>
              </a:lnSpc>
              <a:spcBef>
                <a:spcPts val="0"/>
              </a:spcBef>
              <a:spcAft>
                <a:spcPts val="0"/>
              </a:spcAft>
              <a:buClr>
                <a:srgbClr val="35382F"/>
              </a:buClr>
              <a:buSzPts val="2600"/>
              <a:buFont typeface="Arial"/>
              <a:buChar char="•"/>
            </a:pPr>
            <a:r>
              <a:rPr lang="en-US" sz="2600" b="0" i="0" u="none" strike="noStrike" cap="none">
                <a:solidFill>
                  <a:srgbClr val="35382F"/>
                </a:solidFill>
                <a:latin typeface="Playfair Display"/>
                <a:ea typeface="Playfair Display"/>
                <a:cs typeface="Playfair Display"/>
                <a:sym typeface="Playfair Display"/>
              </a:rPr>
              <a:t>living my truth</a:t>
            </a:r>
            <a:endParaRPr sz="1400" b="0" i="0" u="none" strike="noStrike" cap="none">
              <a:solidFill>
                <a:srgbClr val="000000"/>
              </a:solidFill>
              <a:latin typeface="Arial"/>
              <a:ea typeface="Arial"/>
              <a:cs typeface="Arial"/>
              <a:sym typeface="Arial"/>
            </a:endParaRPr>
          </a:p>
          <a:p>
            <a:pPr marL="561341" marR="0" lvl="1" indent="-280668" algn="l" rtl="0">
              <a:lnSpc>
                <a:spcPct val="150000"/>
              </a:lnSpc>
              <a:spcBef>
                <a:spcPts val="0"/>
              </a:spcBef>
              <a:spcAft>
                <a:spcPts val="0"/>
              </a:spcAft>
              <a:buClr>
                <a:srgbClr val="35382F"/>
              </a:buClr>
              <a:buSzPts val="2600"/>
              <a:buFont typeface="Arial"/>
              <a:buChar char="•"/>
            </a:pPr>
            <a:r>
              <a:rPr lang="en-US" sz="2600" b="0" i="0" u="none" strike="noStrike" cap="none">
                <a:solidFill>
                  <a:srgbClr val="35382F"/>
                </a:solidFill>
                <a:latin typeface="Playfair Display"/>
                <a:ea typeface="Playfair Display"/>
                <a:cs typeface="Playfair Display"/>
                <a:sym typeface="Playfair Display"/>
              </a:rPr>
              <a:t>free</a:t>
            </a:r>
            <a:endParaRPr sz="1400" b="0" i="0" u="none" strike="noStrike" cap="none">
              <a:solidFill>
                <a:srgbClr val="000000"/>
              </a:solidFill>
              <a:latin typeface="Arial"/>
              <a:ea typeface="Arial"/>
              <a:cs typeface="Arial"/>
              <a:sym typeface="Arial"/>
            </a:endParaRPr>
          </a:p>
        </p:txBody>
      </p:sp>
      <p:sp>
        <p:nvSpPr>
          <p:cNvPr id="133" name="Google Shape;133;p5"/>
          <p:cNvSpPr txBox="1"/>
          <p:nvPr/>
        </p:nvSpPr>
        <p:spPr>
          <a:xfrm>
            <a:off x="4779085" y="7459980"/>
            <a:ext cx="2950972" cy="1463040"/>
          </a:xfrm>
          <a:prstGeom prst="rect">
            <a:avLst/>
          </a:prstGeom>
          <a:noFill/>
          <a:ln>
            <a:noFill/>
          </a:ln>
        </p:spPr>
        <p:txBody>
          <a:bodyPr spcFirstLastPara="1" wrap="square" lIns="0" tIns="0" rIns="0" bIns="0" anchor="t" anchorCtr="0">
            <a:spAutoFit/>
          </a:bodyPr>
          <a:lstStyle/>
          <a:p>
            <a:pPr marL="561341" marR="0" lvl="1" indent="-280668" algn="l" rtl="0">
              <a:lnSpc>
                <a:spcPct val="150000"/>
              </a:lnSpc>
              <a:spcBef>
                <a:spcPts val="0"/>
              </a:spcBef>
              <a:spcAft>
                <a:spcPts val="0"/>
              </a:spcAft>
              <a:buClr>
                <a:srgbClr val="35382F"/>
              </a:buClr>
              <a:buSzPts val="2600"/>
              <a:buFont typeface="Arial"/>
              <a:buChar char="•"/>
            </a:pPr>
            <a:r>
              <a:rPr lang="en-US" sz="2600" b="0" i="0" u="none" strike="noStrike" cap="none">
                <a:solidFill>
                  <a:srgbClr val="35382F"/>
                </a:solidFill>
                <a:latin typeface="Playfair Display"/>
                <a:ea typeface="Playfair Display"/>
                <a:cs typeface="Playfair Display"/>
                <a:sym typeface="Playfair Display"/>
              </a:rPr>
              <a:t>joyful</a:t>
            </a:r>
            <a:endParaRPr sz="1400" b="0" i="0" u="none" strike="noStrike" cap="none">
              <a:solidFill>
                <a:srgbClr val="000000"/>
              </a:solidFill>
              <a:latin typeface="Arial"/>
              <a:ea typeface="Arial"/>
              <a:cs typeface="Arial"/>
              <a:sym typeface="Arial"/>
            </a:endParaRPr>
          </a:p>
          <a:p>
            <a:pPr marL="561341" marR="0" lvl="1" indent="-280668" algn="l" rtl="0">
              <a:lnSpc>
                <a:spcPct val="150000"/>
              </a:lnSpc>
              <a:spcBef>
                <a:spcPts val="0"/>
              </a:spcBef>
              <a:spcAft>
                <a:spcPts val="0"/>
              </a:spcAft>
              <a:buClr>
                <a:srgbClr val="35382F"/>
              </a:buClr>
              <a:buSzPts val="2600"/>
              <a:buFont typeface="Arial"/>
              <a:buChar char="•"/>
            </a:pPr>
            <a:r>
              <a:rPr lang="en-US" sz="2600" b="0" i="0" u="none" strike="noStrike" cap="none">
                <a:solidFill>
                  <a:srgbClr val="35382F"/>
                </a:solidFill>
                <a:latin typeface="Playfair Display"/>
                <a:ea typeface="Playfair Display"/>
                <a:cs typeface="Playfair Display"/>
                <a:sym typeface="Playfair Display"/>
              </a:rPr>
              <a:t>grateful</a:t>
            </a:r>
            <a:endParaRPr sz="1400" b="0" i="0" u="none" strike="noStrike" cap="none">
              <a:solidFill>
                <a:srgbClr val="000000"/>
              </a:solidFill>
              <a:latin typeface="Arial"/>
              <a:ea typeface="Arial"/>
              <a:cs typeface="Arial"/>
              <a:sym typeface="Arial"/>
            </a:endParaRPr>
          </a:p>
          <a:p>
            <a:pPr marL="561341" marR="0" lvl="1" indent="-280668" algn="l" rtl="0">
              <a:lnSpc>
                <a:spcPct val="150000"/>
              </a:lnSpc>
              <a:spcBef>
                <a:spcPts val="0"/>
              </a:spcBef>
              <a:spcAft>
                <a:spcPts val="0"/>
              </a:spcAft>
              <a:buClr>
                <a:srgbClr val="35382F"/>
              </a:buClr>
              <a:buSzPts val="2600"/>
              <a:buFont typeface="Arial"/>
              <a:buChar char="•"/>
            </a:pPr>
            <a:r>
              <a:rPr lang="en-US" sz="2600" b="0" i="0" u="none" strike="noStrike" cap="none">
                <a:solidFill>
                  <a:srgbClr val="35382F"/>
                </a:solidFill>
                <a:latin typeface="Playfair Display"/>
                <a:ea typeface="Playfair Display"/>
                <a:cs typeface="Playfair Display"/>
                <a:sym typeface="Playfair Display"/>
              </a:rPr>
              <a:t>energized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137"/>
        <p:cNvGrpSpPr/>
        <p:nvPr/>
      </p:nvGrpSpPr>
      <p:grpSpPr>
        <a:xfrm>
          <a:off x="0" y="0"/>
          <a:ext cx="0" cy="0"/>
          <a:chOff x="0" y="0"/>
          <a:chExt cx="0" cy="0"/>
        </a:xfrm>
      </p:grpSpPr>
      <p:pic>
        <p:nvPicPr>
          <p:cNvPr id="138" name="Google Shape;138;g10b69aa1bde_0_1"/>
          <p:cNvPicPr preferRelativeResize="0"/>
          <p:nvPr/>
        </p:nvPicPr>
        <p:blipFill rotWithShape="1">
          <a:blip r:embed="rId3">
            <a:alphaModFix/>
          </a:blip>
          <a:srcRect l="19093" r="19093"/>
          <a:stretch/>
        </p:blipFill>
        <p:spPr>
          <a:xfrm>
            <a:off x="1028700" y="1028700"/>
            <a:ext cx="4771919" cy="3103137"/>
          </a:xfrm>
          <a:prstGeom prst="rect">
            <a:avLst/>
          </a:prstGeom>
          <a:noFill/>
          <a:ln>
            <a:noFill/>
          </a:ln>
        </p:spPr>
      </p:pic>
      <p:pic>
        <p:nvPicPr>
          <p:cNvPr id="139" name="Google Shape;139;g10b69aa1bde_0_1"/>
          <p:cNvPicPr preferRelativeResize="0"/>
          <p:nvPr/>
        </p:nvPicPr>
        <p:blipFill rotWithShape="1">
          <a:blip r:embed="rId4">
            <a:alphaModFix/>
          </a:blip>
          <a:srcRect l="11556" r="11556"/>
          <a:stretch/>
        </p:blipFill>
        <p:spPr>
          <a:xfrm>
            <a:off x="6746521" y="1028700"/>
            <a:ext cx="4771918" cy="3103139"/>
          </a:xfrm>
          <a:prstGeom prst="rect">
            <a:avLst/>
          </a:prstGeom>
          <a:noFill/>
          <a:ln>
            <a:noFill/>
          </a:ln>
        </p:spPr>
      </p:pic>
      <p:pic>
        <p:nvPicPr>
          <p:cNvPr id="140" name="Google Shape;140;g10b69aa1bde_0_1"/>
          <p:cNvPicPr preferRelativeResize="0"/>
          <p:nvPr/>
        </p:nvPicPr>
        <p:blipFill rotWithShape="1">
          <a:blip r:embed="rId5">
            <a:alphaModFix/>
          </a:blip>
          <a:srcRect l="2208" r="2198"/>
          <a:stretch/>
        </p:blipFill>
        <p:spPr>
          <a:xfrm>
            <a:off x="12464342" y="1028700"/>
            <a:ext cx="4771920" cy="3103138"/>
          </a:xfrm>
          <a:prstGeom prst="rect">
            <a:avLst/>
          </a:prstGeom>
          <a:noFill/>
          <a:ln>
            <a:noFill/>
          </a:ln>
        </p:spPr>
      </p:pic>
      <p:sp>
        <p:nvSpPr>
          <p:cNvPr id="141" name="Google Shape;141;g10b69aa1bde_0_1"/>
          <p:cNvSpPr/>
          <p:nvPr/>
        </p:nvSpPr>
        <p:spPr>
          <a:xfrm>
            <a:off x="16470602" y="9568933"/>
            <a:ext cx="765600" cy="1713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2" name="Google Shape;142;g10b69aa1bde_0_1"/>
          <p:cNvGrpSpPr/>
          <p:nvPr/>
        </p:nvGrpSpPr>
        <p:grpSpPr>
          <a:xfrm>
            <a:off x="1028700" y="4712794"/>
            <a:ext cx="4794975" cy="1128896"/>
            <a:chOff x="0" y="-66675"/>
            <a:chExt cx="6393300" cy="1505195"/>
          </a:xfrm>
        </p:grpSpPr>
        <p:sp>
          <p:nvSpPr>
            <p:cNvPr id="143" name="Google Shape;143;g10b69aa1bde_0_1"/>
            <p:cNvSpPr txBox="1"/>
            <p:nvPr/>
          </p:nvSpPr>
          <p:spPr>
            <a:xfrm>
              <a:off x="0" y="-66675"/>
              <a:ext cx="6393300" cy="615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a:solidFill>
                    <a:srgbClr val="35382F"/>
                  </a:solidFill>
                  <a:latin typeface="Raleway"/>
                  <a:ea typeface="Raleway"/>
                  <a:cs typeface="Raleway"/>
                  <a:sym typeface="Raleway"/>
                </a:rPr>
                <a:t>Ireland</a:t>
              </a:r>
              <a:endParaRPr sz="1400" b="0" i="0" u="none" strike="noStrike" cap="none">
                <a:solidFill>
                  <a:srgbClr val="000000"/>
                </a:solidFill>
                <a:latin typeface="Arial"/>
                <a:ea typeface="Arial"/>
                <a:cs typeface="Arial"/>
                <a:sym typeface="Arial"/>
              </a:endParaRPr>
            </a:p>
          </p:txBody>
        </p:sp>
        <p:sp>
          <p:nvSpPr>
            <p:cNvPr id="144" name="Google Shape;144;g10b69aa1bde_0_1"/>
            <p:cNvSpPr txBox="1"/>
            <p:nvPr/>
          </p:nvSpPr>
          <p:spPr>
            <a:xfrm>
              <a:off x="0" y="1069220"/>
              <a:ext cx="6393300" cy="369300"/>
            </a:xfrm>
            <a:prstGeom prst="rect">
              <a:avLst/>
            </a:prstGeom>
            <a:noFill/>
            <a:ln>
              <a:noFill/>
            </a:ln>
          </p:spPr>
          <p:txBody>
            <a:bodyPr spcFirstLastPara="1" wrap="square" lIns="0" tIns="0" rIns="0" bIns="0" anchor="t" anchorCtr="0">
              <a:spAutoFit/>
            </a:bodyPr>
            <a:lstStyle/>
            <a:p>
              <a:pPr marL="0" marR="0" lvl="0" indent="0" algn="l" rtl="0">
                <a:lnSpc>
                  <a:spcPct val="202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45" name="Google Shape;145;g10b69aa1bde_0_1"/>
          <p:cNvGrpSpPr/>
          <p:nvPr/>
        </p:nvGrpSpPr>
        <p:grpSpPr>
          <a:xfrm>
            <a:off x="6746521" y="4712794"/>
            <a:ext cx="4794975" cy="1128896"/>
            <a:chOff x="0" y="-66675"/>
            <a:chExt cx="6393300" cy="1505195"/>
          </a:xfrm>
        </p:grpSpPr>
        <p:sp>
          <p:nvSpPr>
            <p:cNvPr id="146" name="Google Shape;146;g10b69aa1bde_0_1"/>
            <p:cNvSpPr txBox="1"/>
            <p:nvPr/>
          </p:nvSpPr>
          <p:spPr>
            <a:xfrm>
              <a:off x="0" y="-66675"/>
              <a:ext cx="6393300" cy="615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a:solidFill>
                    <a:srgbClr val="35382F"/>
                  </a:solidFill>
                  <a:latin typeface="Raleway"/>
                  <a:ea typeface="Raleway"/>
                  <a:cs typeface="Raleway"/>
                  <a:sym typeface="Raleway"/>
                </a:rPr>
                <a:t>Alaska</a:t>
              </a:r>
              <a:endParaRPr sz="1400" b="0" i="0" u="none" strike="noStrike" cap="none">
                <a:solidFill>
                  <a:srgbClr val="000000"/>
                </a:solidFill>
                <a:latin typeface="Arial"/>
                <a:ea typeface="Arial"/>
                <a:cs typeface="Arial"/>
                <a:sym typeface="Arial"/>
              </a:endParaRPr>
            </a:p>
          </p:txBody>
        </p:sp>
        <p:sp>
          <p:nvSpPr>
            <p:cNvPr id="147" name="Google Shape;147;g10b69aa1bde_0_1"/>
            <p:cNvSpPr txBox="1"/>
            <p:nvPr/>
          </p:nvSpPr>
          <p:spPr>
            <a:xfrm>
              <a:off x="0" y="1069220"/>
              <a:ext cx="6393300" cy="369300"/>
            </a:xfrm>
            <a:prstGeom prst="rect">
              <a:avLst/>
            </a:prstGeom>
            <a:noFill/>
            <a:ln>
              <a:noFill/>
            </a:ln>
          </p:spPr>
          <p:txBody>
            <a:bodyPr spcFirstLastPara="1" wrap="square" lIns="0" tIns="0" rIns="0" bIns="0" anchor="t" anchorCtr="0">
              <a:spAutoFit/>
            </a:bodyPr>
            <a:lstStyle/>
            <a:p>
              <a:pPr marL="0" marR="0" lvl="0" indent="0" algn="l" rtl="0">
                <a:lnSpc>
                  <a:spcPct val="202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48" name="Google Shape;148;g10b69aa1bde_0_1"/>
          <p:cNvGrpSpPr/>
          <p:nvPr/>
        </p:nvGrpSpPr>
        <p:grpSpPr>
          <a:xfrm>
            <a:off x="12464342" y="4712794"/>
            <a:ext cx="4794975" cy="1128896"/>
            <a:chOff x="0" y="-66675"/>
            <a:chExt cx="6393300" cy="1505195"/>
          </a:xfrm>
        </p:grpSpPr>
        <p:sp>
          <p:nvSpPr>
            <p:cNvPr id="149" name="Google Shape;149;g10b69aa1bde_0_1"/>
            <p:cNvSpPr txBox="1"/>
            <p:nvPr/>
          </p:nvSpPr>
          <p:spPr>
            <a:xfrm>
              <a:off x="0" y="-66675"/>
              <a:ext cx="6393300" cy="615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a:solidFill>
                    <a:srgbClr val="35382F"/>
                  </a:solidFill>
                  <a:latin typeface="Raleway"/>
                  <a:ea typeface="Raleway"/>
                  <a:cs typeface="Raleway"/>
                  <a:sym typeface="Raleway"/>
                </a:rPr>
                <a:t>Echo Bluff State Park</a:t>
              </a:r>
              <a:endParaRPr sz="1400" b="0" i="0" u="none" strike="noStrike" cap="none">
                <a:solidFill>
                  <a:srgbClr val="000000"/>
                </a:solidFill>
                <a:latin typeface="Arial"/>
                <a:ea typeface="Arial"/>
                <a:cs typeface="Arial"/>
                <a:sym typeface="Arial"/>
              </a:endParaRPr>
            </a:p>
          </p:txBody>
        </p:sp>
        <p:sp>
          <p:nvSpPr>
            <p:cNvPr id="150" name="Google Shape;150;g10b69aa1bde_0_1"/>
            <p:cNvSpPr txBox="1"/>
            <p:nvPr/>
          </p:nvSpPr>
          <p:spPr>
            <a:xfrm>
              <a:off x="0" y="1069220"/>
              <a:ext cx="6393300" cy="369300"/>
            </a:xfrm>
            <a:prstGeom prst="rect">
              <a:avLst/>
            </a:prstGeom>
            <a:noFill/>
            <a:ln>
              <a:noFill/>
            </a:ln>
          </p:spPr>
          <p:txBody>
            <a:bodyPr spcFirstLastPara="1" wrap="square" lIns="0" tIns="0" rIns="0" bIns="0" anchor="t" anchorCtr="0">
              <a:spAutoFit/>
            </a:bodyPr>
            <a:lstStyle/>
            <a:p>
              <a:pPr marL="0" marR="0" lvl="0" indent="0" algn="l" rtl="0">
                <a:lnSpc>
                  <a:spcPct val="202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1" name="Google Shape;151;g10b69aa1bde_0_1"/>
          <p:cNvSpPr txBox="1"/>
          <p:nvPr/>
        </p:nvSpPr>
        <p:spPr>
          <a:xfrm>
            <a:off x="958145" y="6606778"/>
            <a:ext cx="7749900" cy="2945700"/>
          </a:xfrm>
          <a:prstGeom prst="rect">
            <a:avLst/>
          </a:prstGeom>
          <a:noFill/>
          <a:ln>
            <a:noFill/>
          </a:ln>
        </p:spPr>
        <p:txBody>
          <a:bodyPr spcFirstLastPara="1" wrap="square" lIns="0" tIns="0" rIns="0" bIns="0" anchor="t" anchorCtr="0">
            <a:spAutoFit/>
          </a:bodyPr>
          <a:lstStyle/>
          <a:p>
            <a:pPr marL="0" marR="0" lvl="0" indent="0" algn="l" rtl="0">
              <a:lnSpc>
                <a:spcPct val="120002"/>
              </a:lnSpc>
              <a:spcBef>
                <a:spcPts val="0"/>
              </a:spcBef>
              <a:spcAft>
                <a:spcPts val="0"/>
              </a:spcAft>
              <a:buClr>
                <a:srgbClr val="000000"/>
              </a:buClr>
              <a:buSzPts val="8699"/>
              <a:buFont typeface="Arial"/>
              <a:buNone/>
            </a:pPr>
            <a:r>
              <a:rPr lang="en-US" sz="8699" b="0" i="0" u="none" strike="noStrike" cap="none">
                <a:solidFill>
                  <a:srgbClr val="35382F"/>
                </a:solidFill>
                <a:latin typeface="Playfair Display"/>
                <a:ea typeface="Playfair Display"/>
                <a:cs typeface="Playfair Display"/>
                <a:sym typeface="Playfair Display"/>
              </a:rPr>
              <a:t>Where I want to go.</a:t>
            </a:r>
            <a:endParaRPr sz="1400" b="0" i="0" u="none" strike="noStrike" cap="none">
              <a:solidFill>
                <a:srgbClr val="000000"/>
              </a:solidFill>
              <a:latin typeface="Arial"/>
              <a:ea typeface="Arial"/>
              <a:cs typeface="Arial"/>
              <a:sym typeface="Arial"/>
            </a:endParaRPr>
          </a:p>
        </p:txBody>
      </p:sp>
      <p:sp>
        <p:nvSpPr>
          <p:cNvPr id="152" name="Google Shape;152;g10b69aa1bde_0_1"/>
          <p:cNvSpPr txBox="1"/>
          <p:nvPr/>
        </p:nvSpPr>
        <p:spPr>
          <a:xfrm>
            <a:off x="8363438" y="6896219"/>
            <a:ext cx="8895900" cy="2262600"/>
          </a:xfrm>
          <a:prstGeom prst="rect">
            <a:avLst/>
          </a:prstGeom>
          <a:noFill/>
          <a:ln>
            <a:noFill/>
          </a:ln>
        </p:spPr>
        <p:txBody>
          <a:bodyPr spcFirstLastPara="1" wrap="square" lIns="0" tIns="0" rIns="0" bIns="0" anchor="t" anchorCtr="0">
            <a:spAutoFit/>
          </a:bodyPr>
          <a:lstStyle/>
          <a:p>
            <a:pPr marL="0" marR="0" lvl="0" indent="0" algn="r" rtl="0">
              <a:lnSpc>
                <a:spcPct val="150000"/>
              </a:lnSpc>
              <a:spcBef>
                <a:spcPts val="0"/>
              </a:spcBef>
              <a:spcAft>
                <a:spcPts val="0"/>
              </a:spcAft>
              <a:buClr>
                <a:srgbClr val="000000"/>
              </a:buClr>
              <a:buSzPts val="2100"/>
              <a:buFont typeface="Arial"/>
              <a:buNone/>
            </a:pPr>
            <a:r>
              <a:rPr lang="en-US" sz="2100" b="0" i="0" u="none" strike="noStrike" cap="none">
                <a:solidFill>
                  <a:srgbClr val="35382F"/>
                </a:solidFill>
                <a:latin typeface="Raleway"/>
                <a:ea typeface="Raleway"/>
                <a:cs typeface="Raleway"/>
                <a:sym typeface="Raleway"/>
              </a:rPr>
              <a:t>Think of a few spots on your travel wish list and write them here. It could be a weekend road trip or a dream international adventure. It’s okay if you don’t check them all off your list this year--it's about setting intentions for places you want to experience, whether it’s now or later. These are mine--replace them with your own.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l="6941" r="6941"/>
          <a:stretch/>
        </p:blipFill>
        <p:spPr>
          <a:xfrm>
            <a:off x="107475" y="936575"/>
            <a:ext cx="4191574" cy="2725750"/>
          </a:xfrm>
          <a:prstGeom prst="rect">
            <a:avLst/>
          </a:prstGeom>
          <a:noFill/>
          <a:ln>
            <a:noFill/>
          </a:ln>
        </p:spPr>
      </p:pic>
      <p:pic>
        <p:nvPicPr>
          <p:cNvPr id="158" name="Google Shape;158;p6"/>
          <p:cNvPicPr preferRelativeResize="0"/>
          <p:nvPr/>
        </p:nvPicPr>
        <p:blipFill rotWithShape="1">
          <a:blip r:embed="rId4">
            <a:alphaModFix/>
          </a:blip>
          <a:srcRect l="23291" r="23286"/>
          <a:stretch/>
        </p:blipFill>
        <p:spPr>
          <a:xfrm>
            <a:off x="5057624" y="1006675"/>
            <a:ext cx="4077672" cy="2651684"/>
          </a:xfrm>
          <a:prstGeom prst="rect">
            <a:avLst/>
          </a:prstGeom>
          <a:noFill/>
          <a:ln>
            <a:noFill/>
          </a:ln>
        </p:spPr>
      </p:pic>
      <p:pic>
        <p:nvPicPr>
          <p:cNvPr id="159" name="Google Shape;159;p6"/>
          <p:cNvPicPr preferRelativeResize="0"/>
          <p:nvPr/>
        </p:nvPicPr>
        <p:blipFill rotWithShape="1">
          <a:blip r:embed="rId5">
            <a:alphaModFix/>
          </a:blip>
          <a:srcRect l="999" r="1009"/>
          <a:stretch/>
        </p:blipFill>
        <p:spPr>
          <a:xfrm>
            <a:off x="9633974" y="1006675"/>
            <a:ext cx="4077675" cy="2651698"/>
          </a:xfrm>
          <a:prstGeom prst="rect">
            <a:avLst/>
          </a:prstGeom>
          <a:noFill/>
          <a:ln>
            <a:noFill/>
          </a:ln>
        </p:spPr>
      </p:pic>
      <p:sp>
        <p:nvSpPr>
          <p:cNvPr id="160" name="Google Shape;160;p6"/>
          <p:cNvSpPr/>
          <p:nvPr/>
        </p:nvSpPr>
        <p:spPr>
          <a:xfrm>
            <a:off x="16470602" y="9568933"/>
            <a:ext cx="765600" cy="1713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1" name="Google Shape;161;p6"/>
          <p:cNvGrpSpPr/>
          <p:nvPr/>
        </p:nvGrpSpPr>
        <p:grpSpPr>
          <a:xfrm>
            <a:off x="107475" y="4076000"/>
            <a:ext cx="5716183" cy="1927798"/>
            <a:chOff x="-1228300" y="-915734"/>
            <a:chExt cx="7621577" cy="2570398"/>
          </a:xfrm>
        </p:grpSpPr>
        <p:sp>
          <p:nvSpPr>
            <p:cNvPr id="162" name="Google Shape;162;p6"/>
            <p:cNvSpPr txBox="1"/>
            <p:nvPr/>
          </p:nvSpPr>
          <p:spPr>
            <a:xfrm>
              <a:off x="-1228300" y="-915734"/>
              <a:ext cx="7621500" cy="2339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a:solidFill>
                    <a:srgbClr val="35382F"/>
                  </a:solidFill>
                  <a:latin typeface="Raleway"/>
                  <a:ea typeface="Raleway"/>
                  <a:cs typeface="Raleway"/>
                  <a:sym typeface="Raleway"/>
                </a:rPr>
                <a:t>Columbia/Jefferson City</a:t>
              </a:r>
              <a:endParaRPr sz="3000">
                <a:solidFill>
                  <a:srgbClr val="35382F"/>
                </a:solidFill>
                <a:latin typeface="Raleway"/>
                <a:ea typeface="Raleway"/>
                <a:cs typeface="Raleway"/>
                <a:sym typeface="Raleway"/>
              </a:endParaRPr>
            </a:p>
            <a:p>
              <a:pPr marL="0" marR="0" lvl="0" indent="0" algn="l" rtl="0">
                <a:lnSpc>
                  <a:spcPct val="140000"/>
                </a:lnSpc>
                <a:spcBef>
                  <a:spcPts val="0"/>
                </a:spcBef>
                <a:spcAft>
                  <a:spcPts val="0"/>
                </a:spcAft>
                <a:buClr>
                  <a:srgbClr val="000000"/>
                </a:buClr>
                <a:buSzPts val="3000"/>
                <a:buFont typeface="Arial"/>
                <a:buNone/>
              </a:pPr>
              <a:r>
                <a:rPr lang="en-US" sz="3000">
                  <a:solidFill>
                    <a:srgbClr val="35382F"/>
                  </a:solidFill>
                  <a:latin typeface="Raleway"/>
                  <a:ea typeface="Raleway"/>
                  <a:cs typeface="Raleway"/>
                  <a:sym typeface="Raleway"/>
                </a:rPr>
                <a:t>March 1-3, 2022								</a:t>
              </a:r>
              <a:endParaRPr sz="3000">
                <a:solidFill>
                  <a:srgbClr val="35382F"/>
                </a:solidFill>
                <a:latin typeface="Raleway"/>
                <a:ea typeface="Raleway"/>
                <a:cs typeface="Raleway"/>
                <a:sym typeface="Raleway"/>
              </a:endParaRPr>
            </a:p>
          </p:txBody>
        </p:sp>
        <p:sp>
          <p:nvSpPr>
            <p:cNvPr id="163" name="Google Shape;163;p6"/>
            <p:cNvSpPr txBox="1"/>
            <p:nvPr/>
          </p:nvSpPr>
          <p:spPr>
            <a:xfrm>
              <a:off x="0" y="1069220"/>
              <a:ext cx="6393277" cy="585444"/>
            </a:xfrm>
            <a:prstGeom prst="rect">
              <a:avLst/>
            </a:prstGeom>
            <a:noFill/>
            <a:ln>
              <a:noFill/>
            </a:ln>
          </p:spPr>
          <p:txBody>
            <a:bodyPr spcFirstLastPara="1" wrap="square" lIns="0" tIns="0" rIns="0" bIns="0" anchor="t" anchorCtr="0">
              <a:spAutoFit/>
            </a:bodyPr>
            <a:lstStyle/>
            <a:p>
              <a:pPr marL="0" marR="0" lvl="0" indent="0" algn="l" rtl="0">
                <a:lnSpc>
                  <a:spcPct val="202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4" name="Google Shape;164;p6"/>
          <p:cNvGrpSpPr/>
          <p:nvPr/>
        </p:nvGrpSpPr>
        <p:grpSpPr>
          <a:xfrm>
            <a:off x="5128150" y="4076000"/>
            <a:ext cx="6413401" cy="1927798"/>
            <a:chOff x="-2157828" y="-915734"/>
            <a:chExt cx="8551200" cy="2570398"/>
          </a:xfrm>
        </p:grpSpPr>
        <p:sp>
          <p:nvSpPr>
            <p:cNvPr id="165" name="Google Shape;165;p6"/>
            <p:cNvSpPr txBox="1"/>
            <p:nvPr/>
          </p:nvSpPr>
          <p:spPr>
            <a:xfrm>
              <a:off x="-2157828" y="-915734"/>
              <a:ext cx="8551200" cy="147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a:solidFill>
                    <a:srgbClr val="35382F"/>
                  </a:solidFill>
                  <a:latin typeface="Raleway"/>
                  <a:ea typeface="Raleway"/>
                  <a:cs typeface="Raleway"/>
                  <a:sym typeface="Raleway"/>
                </a:rPr>
                <a:t>Springfield	</a:t>
              </a:r>
              <a:endParaRPr sz="3000">
                <a:solidFill>
                  <a:srgbClr val="35382F"/>
                </a:solidFill>
                <a:latin typeface="Raleway"/>
                <a:ea typeface="Raleway"/>
                <a:cs typeface="Raleway"/>
                <a:sym typeface="Raleway"/>
              </a:endParaRPr>
            </a:p>
            <a:p>
              <a:pPr marL="0" marR="0" lvl="0" indent="0" algn="l" rtl="0">
                <a:lnSpc>
                  <a:spcPct val="140000"/>
                </a:lnSpc>
                <a:spcBef>
                  <a:spcPts val="0"/>
                </a:spcBef>
                <a:spcAft>
                  <a:spcPts val="0"/>
                </a:spcAft>
                <a:buClr>
                  <a:srgbClr val="000000"/>
                </a:buClr>
                <a:buSzPts val="3000"/>
                <a:buFont typeface="Arial"/>
                <a:buNone/>
              </a:pPr>
              <a:r>
                <a:rPr lang="en-US" sz="3000">
                  <a:solidFill>
                    <a:srgbClr val="35382F"/>
                  </a:solidFill>
                  <a:latin typeface="Raleway"/>
                  <a:ea typeface="Raleway"/>
                  <a:cs typeface="Raleway"/>
                  <a:sym typeface="Raleway"/>
                </a:rPr>
                <a:t>June 8-10, 2022	</a:t>
              </a:r>
              <a:endParaRPr sz="1400" b="0" i="0" u="none" strike="noStrike" cap="none">
                <a:solidFill>
                  <a:srgbClr val="000000"/>
                </a:solidFill>
                <a:latin typeface="Arial"/>
                <a:ea typeface="Arial"/>
                <a:cs typeface="Arial"/>
                <a:sym typeface="Arial"/>
              </a:endParaRPr>
            </a:p>
          </p:txBody>
        </p:sp>
        <p:sp>
          <p:nvSpPr>
            <p:cNvPr id="166" name="Google Shape;166;p6"/>
            <p:cNvSpPr txBox="1"/>
            <p:nvPr/>
          </p:nvSpPr>
          <p:spPr>
            <a:xfrm>
              <a:off x="0" y="1069220"/>
              <a:ext cx="6393277" cy="585444"/>
            </a:xfrm>
            <a:prstGeom prst="rect">
              <a:avLst/>
            </a:prstGeom>
            <a:noFill/>
            <a:ln>
              <a:noFill/>
            </a:ln>
          </p:spPr>
          <p:txBody>
            <a:bodyPr spcFirstLastPara="1" wrap="square" lIns="0" tIns="0" rIns="0" bIns="0" anchor="t" anchorCtr="0">
              <a:spAutoFit/>
            </a:bodyPr>
            <a:lstStyle/>
            <a:p>
              <a:pPr marL="0" marR="0" lvl="0" indent="0" algn="l" rtl="0">
                <a:lnSpc>
                  <a:spcPct val="202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7" name="Google Shape;167;p6"/>
          <p:cNvGrpSpPr/>
          <p:nvPr/>
        </p:nvGrpSpPr>
        <p:grpSpPr>
          <a:xfrm>
            <a:off x="10072050" y="4027963"/>
            <a:ext cx="7187250" cy="1975836"/>
            <a:chOff x="-3189723" y="-979784"/>
            <a:chExt cx="9583000" cy="2634448"/>
          </a:xfrm>
        </p:grpSpPr>
        <p:sp>
          <p:nvSpPr>
            <p:cNvPr id="168" name="Google Shape;168;p6"/>
            <p:cNvSpPr txBox="1"/>
            <p:nvPr/>
          </p:nvSpPr>
          <p:spPr>
            <a:xfrm>
              <a:off x="-3189723" y="-979784"/>
              <a:ext cx="9582900" cy="147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a:solidFill>
                    <a:srgbClr val="35382F"/>
                  </a:solidFill>
                  <a:latin typeface="Raleway"/>
                  <a:ea typeface="Raleway"/>
                  <a:cs typeface="Raleway"/>
                  <a:sym typeface="Raleway"/>
                </a:rPr>
                <a:t>Kirksville</a:t>
              </a:r>
              <a:endParaRPr sz="3000">
                <a:solidFill>
                  <a:srgbClr val="35382F"/>
                </a:solidFill>
                <a:latin typeface="Raleway"/>
                <a:ea typeface="Raleway"/>
                <a:cs typeface="Raleway"/>
                <a:sym typeface="Raleway"/>
              </a:endParaRPr>
            </a:p>
            <a:p>
              <a:pPr marL="0" marR="0" lvl="0" indent="0" algn="l" rtl="0">
                <a:lnSpc>
                  <a:spcPct val="140000"/>
                </a:lnSpc>
                <a:spcBef>
                  <a:spcPts val="0"/>
                </a:spcBef>
                <a:spcAft>
                  <a:spcPts val="0"/>
                </a:spcAft>
                <a:buClr>
                  <a:srgbClr val="000000"/>
                </a:buClr>
                <a:buSzPts val="3000"/>
                <a:buFont typeface="Arial"/>
                <a:buNone/>
              </a:pPr>
              <a:r>
                <a:rPr lang="en-US" sz="3000">
                  <a:solidFill>
                    <a:srgbClr val="35382F"/>
                  </a:solidFill>
                  <a:latin typeface="Raleway"/>
                  <a:ea typeface="Raleway"/>
                  <a:cs typeface="Raleway"/>
                  <a:sym typeface="Raleway"/>
                </a:rPr>
                <a:t>September 7-9, 2022</a:t>
              </a:r>
              <a:endParaRPr sz="3000">
                <a:solidFill>
                  <a:srgbClr val="35382F"/>
                </a:solidFill>
                <a:latin typeface="Raleway"/>
                <a:ea typeface="Raleway"/>
                <a:cs typeface="Raleway"/>
                <a:sym typeface="Raleway"/>
              </a:endParaRPr>
            </a:p>
          </p:txBody>
        </p:sp>
        <p:sp>
          <p:nvSpPr>
            <p:cNvPr id="169" name="Google Shape;169;p6"/>
            <p:cNvSpPr txBox="1"/>
            <p:nvPr/>
          </p:nvSpPr>
          <p:spPr>
            <a:xfrm>
              <a:off x="0" y="1069220"/>
              <a:ext cx="6393277" cy="585444"/>
            </a:xfrm>
            <a:prstGeom prst="rect">
              <a:avLst/>
            </a:prstGeom>
            <a:noFill/>
            <a:ln>
              <a:noFill/>
            </a:ln>
          </p:spPr>
          <p:txBody>
            <a:bodyPr spcFirstLastPara="1" wrap="square" lIns="0" tIns="0" rIns="0" bIns="0" anchor="t" anchorCtr="0">
              <a:spAutoFit/>
            </a:bodyPr>
            <a:lstStyle/>
            <a:p>
              <a:pPr marL="0" marR="0" lvl="0" indent="0" algn="l" rtl="0">
                <a:lnSpc>
                  <a:spcPct val="202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70" name="Google Shape;170;p6"/>
          <p:cNvSpPr txBox="1"/>
          <p:nvPr/>
        </p:nvSpPr>
        <p:spPr>
          <a:xfrm>
            <a:off x="958145" y="6606778"/>
            <a:ext cx="7749900" cy="2945700"/>
          </a:xfrm>
          <a:prstGeom prst="rect">
            <a:avLst/>
          </a:prstGeom>
          <a:noFill/>
          <a:ln>
            <a:noFill/>
          </a:ln>
        </p:spPr>
        <p:txBody>
          <a:bodyPr spcFirstLastPara="1" wrap="square" lIns="0" tIns="0" rIns="0" bIns="0" anchor="t" anchorCtr="0">
            <a:spAutoFit/>
          </a:bodyPr>
          <a:lstStyle/>
          <a:p>
            <a:pPr marL="0" marR="0" lvl="0" indent="0" algn="l" rtl="0">
              <a:lnSpc>
                <a:spcPct val="120002"/>
              </a:lnSpc>
              <a:spcBef>
                <a:spcPts val="0"/>
              </a:spcBef>
              <a:spcAft>
                <a:spcPts val="0"/>
              </a:spcAft>
              <a:buClr>
                <a:srgbClr val="000000"/>
              </a:buClr>
              <a:buSzPts val="8699"/>
              <a:buFont typeface="Arial"/>
              <a:buNone/>
            </a:pPr>
            <a:r>
              <a:rPr lang="en-US" sz="8699" b="0" i="0" u="none" strike="noStrike" cap="none">
                <a:solidFill>
                  <a:srgbClr val="35382F"/>
                </a:solidFill>
                <a:latin typeface="Playfair Display"/>
                <a:ea typeface="Playfair Display"/>
                <a:cs typeface="Playfair Display"/>
                <a:sym typeface="Playfair Display"/>
              </a:rPr>
              <a:t>Where </a:t>
            </a:r>
            <a:r>
              <a:rPr lang="en-US" sz="8699">
                <a:solidFill>
                  <a:srgbClr val="35382F"/>
                </a:solidFill>
                <a:latin typeface="Playfair Display"/>
                <a:ea typeface="Playfair Display"/>
                <a:cs typeface="Playfair Display"/>
                <a:sym typeface="Playfair Display"/>
              </a:rPr>
              <a:t>WE</a:t>
            </a:r>
            <a:r>
              <a:rPr lang="en-US" sz="8699" b="0" i="0" u="none" strike="noStrike" cap="none">
                <a:solidFill>
                  <a:srgbClr val="35382F"/>
                </a:solidFill>
                <a:latin typeface="Playfair Display"/>
                <a:ea typeface="Playfair Display"/>
                <a:cs typeface="Playfair Display"/>
                <a:sym typeface="Playfair Display"/>
              </a:rPr>
              <a:t> w</a:t>
            </a:r>
            <a:r>
              <a:rPr lang="en-US" sz="8699">
                <a:solidFill>
                  <a:srgbClr val="35382F"/>
                </a:solidFill>
                <a:latin typeface="Playfair Display"/>
                <a:ea typeface="Playfair Display"/>
                <a:cs typeface="Playfair Display"/>
                <a:sym typeface="Playfair Display"/>
              </a:rPr>
              <a:t>ill </a:t>
            </a:r>
            <a:endParaRPr sz="8699">
              <a:solidFill>
                <a:srgbClr val="35382F"/>
              </a:solidFill>
              <a:latin typeface="Playfair Display"/>
              <a:ea typeface="Playfair Display"/>
              <a:cs typeface="Playfair Display"/>
              <a:sym typeface="Playfair Display"/>
            </a:endParaRPr>
          </a:p>
          <a:p>
            <a:pPr marL="0" marR="0" lvl="0" indent="0" algn="l" rtl="0">
              <a:lnSpc>
                <a:spcPct val="120002"/>
              </a:lnSpc>
              <a:spcBef>
                <a:spcPts val="0"/>
              </a:spcBef>
              <a:spcAft>
                <a:spcPts val="0"/>
              </a:spcAft>
              <a:buClr>
                <a:srgbClr val="000000"/>
              </a:buClr>
              <a:buSzPts val="8699"/>
              <a:buFont typeface="Arial"/>
              <a:buNone/>
            </a:pPr>
            <a:r>
              <a:rPr lang="en-US" sz="8699">
                <a:solidFill>
                  <a:srgbClr val="35382F"/>
                </a:solidFill>
                <a:latin typeface="Playfair Display"/>
                <a:ea typeface="Playfair Display"/>
                <a:cs typeface="Playfair Display"/>
                <a:sym typeface="Playfair Display"/>
              </a:rPr>
              <a:t>go.</a:t>
            </a:r>
            <a:endParaRPr sz="1400" b="0" i="0" u="none" strike="noStrike" cap="none">
              <a:solidFill>
                <a:srgbClr val="000000"/>
              </a:solidFill>
              <a:latin typeface="Arial"/>
              <a:ea typeface="Arial"/>
              <a:cs typeface="Arial"/>
              <a:sym typeface="Arial"/>
            </a:endParaRPr>
          </a:p>
        </p:txBody>
      </p:sp>
      <p:sp>
        <p:nvSpPr>
          <p:cNvPr id="171" name="Google Shape;171;p6"/>
          <p:cNvSpPr txBox="1"/>
          <p:nvPr/>
        </p:nvSpPr>
        <p:spPr>
          <a:xfrm>
            <a:off x="8363438" y="6896219"/>
            <a:ext cx="8895900" cy="1777800"/>
          </a:xfrm>
          <a:prstGeom prst="rect">
            <a:avLst/>
          </a:prstGeom>
          <a:noFill/>
          <a:ln>
            <a:noFill/>
          </a:ln>
        </p:spPr>
        <p:txBody>
          <a:bodyPr spcFirstLastPara="1" wrap="square" lIns="0" tIns="0" rIns="0" bIns="0" anchor="t" anchorCtr="0">
            <a:spAutoFit/>
          </a:bodyPr>
          <a:lstStyle/>
          <a:p>
            <a:pPr marL="0" marR="0" lvl="0" indent="0" algn="r" rtl="0">
              <a:lnSpc>
                <a:spcPct val="150000"/>
              </a:lnSpc>
              <a:spcBef>
                <a:spcPts val="0"/>
              </a:spcBef>
              <a:spcAft>
                <a:spcPts val="0"/>
              </a:spcAft>
              <a:buClr>
                <a:srgbClr val="000000"/>
              </a:buClr>
              <a:buSzPts val="2100"/>
              <a:buFont typeface="Arial"/>
              <a:buNone/>
            </a:pPr>
            <a:r>
              <a:rPr lang="en-US" sz="2100">
                <a:solidFill>
                  <a:srgbClr val="35382F"/>
                </a:solidFill>
                <a:latin typeface="Raleway"/>
                <a:ea typeface="Raleway"/>
                <a:cs typeface="Raleway"/>
                <a:sym typeface="Raleway"/>
              </a:rPr>
              <a:t>The connections you make during each Greater Missouri Challenge Session will inspire. Put these sites and dates on everyone’s calendar who needs to know you will be enhancing your training and development with </a:t>
            </a:r>
            <a:r>
              <a:rPr lang="en-US" sz="2100" b="0" i="0" u="none" strike="noStrike" cap="none">
                <a:solidFill>
                  <a:srgbClr val="35382F"/>
                </a:solidFill>
                <a:latin typeface="Raleway"/>
                <a:ea typeface="Raleway"/>
                <a:cs typeface="Raleway"/>
                <a:sym typeface="Raleway"/>
              </a:rPr>
              <a:t>intention.</a:t>
            </a:r>
            <a:endParaRPr sz="1400" b="0" i="0" u="none" strike="noStrike" cap="none">
              <a:solidFill>
                <a:srgbClr val="000000"/>
              </a:solidFill>
              <a:latin typeface="Arial"/>
              <a:ea typeface="Arial"/>
              <a:cs typeface="Arial"/>
              <a:sym typeface="Arial"/>
            </a:endParaRPr>
          </a:p>
        </p:txBody>
      </p:sp>
      <p:pic>
        <p:nvPicPr>
          <p:cNvPr id="172" name="Google Shape;172;p6"/>
          <p:cNvPicPr preferRelativeResize="0"/>
          <p:nvPr/>
        </p:nvPicPr>
        <p:blipFill rotWithShape="1">
          <a:blip r:embed="rId6">
            <a:alphaModFix/>
          </a:blip>
          <a:srcRect t="16547" b="16540"/>
          <a:stretch/>
        </p:blipFill>
        <p:spPr>
          <a:xfrm>
            <a:off x="14210324" y="1006675"/>
            <a:ext cx="4077675" cy="2651698"/>
          </a:xfrm>
          <a:prstGeom prst="rect">
            <a:avLst/>
          </a:prstGeom>
          <a:noFill/>
          <a:ln>
            <a:noFill/>
          </a:ln>
        </p:spPr>
      </p:pic>
      <p:grpSp>
        <p:nvGrpSpPr>
          <p:cNvPr id="173" name="Google Shape;173;p6"/>
          <p:cNvGrpSpPr/>
          <p:nvPr/>
        </p:nvGrpSpPr>
        <p:grpSpPr>
          <a:xfrm>
            <a:off x="14286525" y="4027963"/>
            <a:ext cx="7187175" cy="1813728"/>
            <a:chOff x="-3088123" y="-979784"/>
            <a:chExt cx="9582900" cy="2418304"/>
          </a:xfrm>
        </p:grpSpPr>
        <p:sp>
          <p:nvSpPr>
            <p:cNvPr id="174" name="Google Shape;174;p6"/>
            <p:cNvSpPr txBox="1"/>
            <p:nvPr/>
          </p:nvSpPr>
          <p:spPr>
            <a:xfrm>
              <a:off x="-3088123" y="-979784"/>
              <a:ext cx="9582900" cy="147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a:solidFill>
                    <a:srgbClr val="35382F"/>
                  </a:solidFill>
                  <a:latin typeface="Raleway"/>
                  <a:ea typeface="Raleway"/>
                  <a:cs typeface="Raleway"/>
                  <a:sym typeface="Raleway"/>
                </a:rPr>
                <a:t>St. Louis</a:t>
              </a:r>
              <a:endParaRPr sz="3000">
                <a:solidFill>
                  <a:srgbClr val="35382F"/>
                </a:solidFill>
                <a:latin typeface="Raleway"/>
                <a:ea typeface="Raleway"/>
                <a:cs typeface="Raleway"/>
                <a:sym typeface="Raleway"/>
              </a:endParaRPr>
            </a:p>
            <a:p>
              <a:pPr marL="0" marR="0" lvl="0" indent="0" algn="l" rtl="0">
                <a:lnSpc>
                  <a:spcPct val="140000"/>
                </a:lnSpc>
                <a:spcBef>
                  <a:spcPts val="0"/>
                </a:spcBef>
                <a:spcAft>
                  <a:spcPts val="0"/>
                </a:spcAft>
                <a:buClr>
                  <a:srgbClr val="000000"/>
                </a:buClr>
                <a:buSzPts val="3000"/>
                <a:buFont typeface="Arial"/>
                <a:buNone/>
              </a:pPr>
              <a:r>
                <a:rPr lang="en-US" sz="3000">
                  <a:solidFill>
                    <a:srgbClr val="35382F"/>
                  </a:solidFill>
                  <a:latin typeface="Raleway"/>
                  <a:ea typeface="Raleway"/>
                  <a:cs typeface="Raleway"/>
                  <a:sym typeface="Raleway"/>
                </a:rPr>
                <a:t>November 2-4, 2022</a:t>
              </a:r>
              <a:endParaRPr sz="3000">
                <a:solidFill>
                  <a:srgbClr val="35382F"/>
                </a:solidFill>
                <a:latin typeface="Raleway"/>
                <a:ea typeface="Raleway"/>
                <a:cs typeface="Raleway"/>
                <a:sym typeface="Raleway"/>
              </a:endParaRPr>
            </a:p>
          </p:txBody>
        </p:sp>
        <p:sp>
          <p:nvSpPr>
            <p:cNvPr id="175" name="Google Shape;175;p6"/>
            <p:cNvSpPr txBox="1"/>
            <p:nvPr/>
          </p:nvSpPr>
          <p:spPr>
            <a:xfrm>
              <a:off x="0" y="1069220"/>
              <a:ext cx="6393300" cy="369300"/>
            </a:xfrm>
            <a:prstGeom prst="rect">
              <a:avLst/>
            </a:prstGeom>
            <a:noFill/>
            <a:ln>
              <a:noFill/>
            </a:ln>
          </p:spPr>
          <p:txBody>
            <a:bodyPr spcFirstLastPara="1" wrap="square" lIns="0" tIns="0" rIns="0" bIns="0" anchor="t" anchorCtr="0">
              <a:spAutoFit/>
            </a:bodyPr>
            <a:lstStyle/>
            <a:p>
              <a:pPr marL="0" marR="0" lvl="0" indent="0" algn="l" rtl="0">
                <a:lnSpc>
                  <a:spcPct val="202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179"/>
        <p:cNvGrpSpPr/>
        <p:nvPr/>
      </p:nvGrpSpPr>
      <p:grpSpPr>
        <a:xfrm>
          <a:off x="0" y="0"/>
          <a:ext cx="0" cy="0"/>
          <a:chOff x="0" y="0"/>
          <a:chExt cx="0" cy="0"/>
        </a:xfrm>
      </p:grpSpPr>
      <p:grpSp>
        <p:nvGrpSpPr>
          <p:cNvPr id="180" name="Google Shape;180;p7"/>
          <p:cNvGrpSpPr/>
          <p:nvPr/>
        </p:nvGrpSpPr>
        <p:grpSpPr>
          <a:xfrm>
            <a:off x="9753600" y="1000125"/>
            <a:ext cx="7423875" cy="6432718"/>
            <a:chOff x="0" y="-38100"/>
            <a:chExt cx="9898500" cy="8576958"/>
          </a:xfrm>
        </p:grpSpPr>
        <p:sp>
          <p:nvSpPr>
            <p:cNvPr id="181" name="Google Shape;181;p7"/>
            <p:cNvSpPr txBox="1"/>
            <p:nvPr/>
          </p:nvSpPr>
          <p:spPr>
            <a:xfrm>
              <a:off x="0" y="-38100"/>
              <a:ext cx="9898477" cy="520922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400"/>
                <a:buFont typeface="Arial"/>
                <a:buNone/>
              </a:pPr>
              <a:r>
                <a:rPr lang="en-US" sz="2400" b="0" i="0" u="none" strike="noStrike" cap="none">
                  <a:solidFill>
                    <a:srgbClr val="35382F"/>
                  </a:solidFill>
                  <a:latin typeface="Montserrat"/>
                  <a:ea typeface="Montserrat"/>
                  <a:cs typeface="Montserrat"/>
                  <a:sym typeface="Montserrat"/>
                </a:rPr>
                <a:t>For the last few years, I’ve kept a list on my phone of the 10 or so people (outside of my family) I most want to prioritize, no matter how busy life gets. I review it as a checkpoint to make sure I’m supporting and staying connected to the people who matter most to me. A glance at this list reminds me to check</a:t>
              </a:r>
              <a:r>
                <a:rPr lang="en-US" sz="600" b="0" i="0" u="none" strike="noStrike" cap="none">
                  <a:solidFill>
                    <a:srgbClr val="35382F"/>
                  </a:solidFill>
                  <a:latin typeface="Montserrat"/>
                  <a:ea typeface="Montserrat"/>
                  <a:cs typeface="Montserrat"/>
                  <a:sym typeface="Montserrat"/>
                </a:rPr>
                <a:t> in.</a:t>
              </a:r>
              <a:endParaRPr sz="1400" b="0" i="0" u="none" strike="noStrike" cap="none">
                <a:solidFill>
                  <a:srgbClr val="000000"/>
                </a:solidFill>
                <a:latin typeface="Arial"/>
                <a:ea typeface="Arial"/>
                <a:cs typeface="Arial"/>
                <a:sym typeface="Arial"/>
              </a:endParaRPr>
            </a:p>
            <a:p>
              <a:pPr marL="0" marR="0" lvl="0" indent="0" algn="l" rtl="0">
                <a:lnSpc>
                  <a:spcPct val="700000"/>
                </a:lnSpc>
                <a:spcBef>
                  <a:spcPts val="0"/>
                </a:spcBef>
                <a:spcAft>
                  <a:spcPts val="0"/>
                </a:spcAft>
                <a:buClr>
                  <a:srgbClr val="000000"/>
                </a:buClr>
                <a:buSzPts val="600"/>
                <a:buFont typeface="Arial"/>
                <a:buNone/>
              </a:pPr>
              <a:endParaRPr sz="600" b="0" i="0" u="none" strike="noStrike" cap="none">
                <a:solidFill>
                  <a:srgbClr val="35382F"/>
                </a:solidFill>
                <a:latin typeface="Montserrat"/>
                <a:ea typeface="Montserrat"/>
                <a:cs typeface="Montserrat"/>
                <a:sym typeface="Montserrat"/>
              </a:endParaRPr>
            </a:p>
          </p:txBody>
        </p:sp>
        <p:sp>
          <p:nvSpPr>
            <p:cNvPr id="182" name="Google Shape;182;p7"/>
            <p:cNvSpPr txBox="1"/>
            <p:nvPr/>
          </p:nvSpPr>
          <p:spPr>
            <a:xfrm>
              <a:off x="0" y="5378358"/>
              <a:ext cx="9898500" cy="3160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799"/>
                <a:buFont typeface="Arial"/>
                <a:buNone/>
              </a:pPr>
              <a:r>
                <a:rPr lang="en-US" sz="2799" b="0" i="1" u="none" strike="noStrike" cap="none">
                  <a:solidFill>
                    <a:srgbClr val="35382F"/>
                  </a:solidFill>
                  <a:latin typeface="Playfair Display"/>
                  <a:ea typeface="Playfair Display"/>
                  <a:cs typeface="Playfair Display"/>
                  <a:sym typeface="Playfair Display"/>
                </a:rPr>
                <a:t>Make a l</a:t>
              </a:r>
              <a:r>
                <a:rPr lang="en-US" sz="2800" b="0" i="1" u="none" strike="noStrike" cap="none">
                  <a:solidFill>
                    <a:srgbClr val="35382F"/>
                  </a:solidFill>
                  <a:latin typeface="Playfair Display"/>
                  <a:ea typeface="Playfair Display"/>
                  <a:cs typeface="Playfair Display"/>
                  <a:sym typeface="Playfair Display"/>
                </a:rPr>
                <a:t>ist of the friends, co-workers, neighbors, </a:t>
              </a:r>
              <a:r>
                <a:rPr lang="en-US" sz="2800" i="1">
                  <a:solidFill>
                    <a:srgbClr val="35382F"/>
                  </a:solidFill>
                  <a:latin typeface="Playfair Display"/>
                  <a:ea typeface="Playfair Display"/>
                  <a:cs typeface="Playfair Display"/>
                  <a:sym typeface="Playfair Display"/>
                </a:rPr>
                <a:t>session speakers, alumnae, etc. </a:t>
              </a:r>
              <a:r>
                <a:rPr lang="en-US" sz="2800" b="0" i="1" u="none" strike="noStrike" cap="none">
                  <a:solidFill>
                    <a:srgbClr val="35382F"/>
                  </a:solidFill>
                  <a:latin typeface="Playfair Display"/>
                  <a:ea typeface="Playfair Display"/>
                  <a:cs typeface="Playfair Display"/>
                  <a:sym typeface="Playfair Display"/>
                </a:rPr>
                <a:t>who you want to prioritize this year–keep it short so you can really invest in each of them.</a:t>
              </a:r>
              <a:endParaRPr sz="1400" b="0" i="1" u="none" strike="noStrike" cap="none">
                <a:solidFill>
                  <a:srgbClr val="000000"/>
                </a:solidFill>
                <a:latin typeface="Arial"/>
                <a:ea typeface="Arial"/>
                <a:cs typeface="Arial"/>
                <a:sym typeface="Arial"/>
              </a:endParaRPr>
            </a:p>
          </p:txBody>
        </p:sp>
      </p:grpSp>
      <p:pic>
        <p:nvPicPr>
          <p:cNvPr id="183" name="Google Shape;183;p7"/>
          <p:cNvPicPr preferRelativeResize="0"/>
          <p:nvPr/>
        </p:nvPicPr>
        <p:blipFill rotWithShape="1">
          <a:blip r:embed="rId3">
            <a:alphaModFix/>
          </a:blip>
          <a:srcRect l="377" t="21154" r="386"/>
          <a:stretch/>
        </p:blipFill>
        <p:spPr>
          <a:xfrm>
            <a:off x="1028700" y="0"/>
            <a:ext cx="7187174" cy="7716775"/>
          </a:xfrm>
          <a:prstGeom prst="rect">
            <a:avLst/>
          </a:prstGeom>
          <a:noFill/>
          <a:ln>
            <a:noFill/>
          </a:ln>
        </p:spPr>
      </p:pic>
      <p:sp>
        <p:nvSpPr>
          <p:cNvPr id="184" name="Google Shape;184;p7"/>
          <p:cNvSpPr txBox="1"/>
          <p:nvPr/>
        </p:nvSpPr>
        <p:spPr>
          <a:xfrm>
            <a:off x="958145" y="6606778"/>
            <a:ext cx="7362887" cy="2651522"/>
          </a:xfrm>
          <a:prstGeom prst="rect">
            <a:avLst/>
          </a:prstGeom>
          <a:noFill/>
          <a:ln>
            <a:noFill/>
          </a:ln>
        </p:spPr>
        <p:txBody>
          <a:bodyPr spcFirstLastPara="1" wrap="square" lIns="0" tIns="0" rIns="0" bIns="0" anchor="t" anchorCtr="0">
            <a:spAutoFit/>
          </a:bodyPr>
          <a:lstStyle/>
          <a:p>
            <a:pPr marL="0" marR="0" lvl="0" indent="0" algn="l" rtl="0">
              <a:lnSpc>
                <a:spcPct val="120002"/>
              </a:lnSpc>
              <a:spcBef>
                <a:spcPts val="0"/>
              </a:spcBef>
              <a:spcAft>
                <a:spcPts val="0"/>
              </a:spcAft>
              <a:buClr>
                <a:srgbClr val="000000"/>
              </a:buClr>
              <a:buSzPts val="8699"/>
              <a:buFont typeface="Arial"/>
              <a:buNone/>
            </a:pPr>
            <a:r>
              <a:rPr lang="en-US" sz="8699" b="0" i="0" u="none" strike="noStrike" cap="none">
                <a:solidFill>
                  <a:srgbClr val="35382F"/>
                </a:solidFill>
                <a:latin typeface="Playfair Display"/>
                <a:ea typeface="Playfair Display"/>
                <a:cs typeface="Playfair Display"/>
                <a:sym typeface="Playfair Display"/>
              </a:rPr>
              <a:t>People I want to prioritize.</a:t>
            </a:r>
            <a:endParaRPr sz="1400" b="0" i="0" u="none" strike="noStrike" cap="none">
              <a:solidFill>
                <a:srgbClr val="000000"/>
              </a:solidFill>
              <a:latin typeface="Arial"/>
              <a:ea typeface="Arial"/>
              <a:cs typeface="Arial"/>
              <a:sym typeface="Arial"/>
            </a:endParaRPr>
          </a:p>
        </p:txBody>
      </p:sp>
      <p:sp>
        <p:nvSpPr>
          <p:cNvPr id="185" name="Google Shape;185;p7"/>
          <p:cNvSpPr/>
          <p:nvPr/>
        </p:nvSpPr>
        <p:spPr>
          <a:xfrm>
            <a:off x="9753600" y="9220200"/>
            <a:ext cx="7505700" cy="381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189"/>
        <p:cNvGrpSpPr/>
        <p:nvPr/>
      </p:nvGrpSpPr>
      <p:grpSpPr>
        <a:xfrm>
          <a:off x="0" y="0"/>
          <a:ext cx="0" cy="0"/>
          <a:chOff x="0" y="0"/>
          <a:chExt cx="0" cy="0"/>
        </a:xfrm>
      </p:grpSpPr>
      <p:grpSp>
        <p:nvGrpSpPr>
          <p:cNvPr id="190" name="Google Shape;190;p8"/>
          <p:cNvGrpSpPr/>
          <p:nvPr/>
        </p:nvGrpSpPr>
        <p:grpSpPr>
          <a:xfrm>
            <a:off x="1028700" y="5034729"/>
            <a:ext cx="3100725" cy="1472673"/>
            <a:chOff x="0" y="-38100"/>
            <a:chExt cx="4134300" cy="1963564"/>
          </a:xfrm>
        </p:grpSpPr>
        <p:sp>
          <p:nvSpPr>
            <p:cNvPr id="191" name="Google Shape;191;p8"/>
            <p:cNvSpPr txBox="1"/>
            <p:nvPr/>
          </p:nvSpPr>
          <p:spPr>
            <a:xfrm>
              <a:off x="0" y="-38100"/>
              <a:ext cx="4134300" cy="985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000"/>
                <a:buFont typeface="Arial"/>
                <a:buNone/>
              </a:pPr>
              <a:r>
                <a:rPr lang="en-US" sz="2000" b="0" i="1" u="none" strike="noStrike" cap="none">
                  <a:solidFill>
                    <a:srgbClr val="35382F"/>
                  </a:solidFill>
                  <a:latin typeface="Montserrat"/>
                  <a:ea typeface="Montserrat"/>
                  <a:cs typeface="Montserrat"/>
                  <a:sym typeface="Montserrat"/>
                </a:rPr>
                <a:t>Bird by Bird</a:t>
              </a:r>
              <a:endParaRPr sz="1400" b="0" i="1"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2000"/>
                <a:buFont typeface="Arial"/>
                <a:buNone/>
              </a:pPr>
              <a:r>
                <a:rPr lang="en-US" sz="2000" b="0" i="0" u="none" strike="noStrike" cap="none">
                  <a:solidFill>
                    <a:srgbClr val="35382F"/>
                  </a:solidFill>
                  <a:latin typeface="Montserrat"/>
                  <a:ea typeface="Montserrat"/>
                  <a:cs typeface="Montserrat"/>
                  <a:sym typeface="Montserrat"/>
                </a:rPr>
                <a:t>by Anne Lamott</a:t>
              </a:r>
              <a:endParaRPr sz="1400" b="0" i="0" u="none" strike="noStrike" cap="none">
                <a:solidFill>
                  <a:srgbClr val="000000"/>
                </a:solidFill>
                <a:latin typeface="Arial"/>
                <a:ea typeface="Arial"/>
                <a:cs typeface="Arial"/>
                <a:sym typeface="Arial"/>
              </a:endParaRPr>
            </a:p>
          </p:txBody>
        </p:sp>
        <p:sp>
          <p:nvSpPr>
            <p:cNvPr id="192" name="Google Shape;192;p8"/>
            <p:cNvSpPr txBox="1"/>
            <p:nvPr/>
          </p:nvSpPr>
          <p:spPr>
            <a:xfrm>
              <a:off x="0" y="1340020"/>
              <a:ext cx="4134178" cy="585444"/>
            </a:xfrm>
            <a:prstGeom prst="rect">
              <a:avLst/>
            </a:prstGeom>
            <a:noFill/>
            <a:ln>
              <a:noFill/>
            </a:ln>
          </p:spPr>
          <p:txBody>
            <a:bodyPr spcFirstLastPara="1" wrap="square" lIns="0" tIns="0" rIns="0" bIns="0" anchor="t" anchorCtr="0">
              <a:spAutoFit/>
            </a:bodyPr>
            <a:lstStyle/>
            <a:p>
              <a:pPr marL="0" marR="0" lvl="0" indent="0" algn="l" rtl="0">
                <a:lnSpc>
                  <a:spcPct val="202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93" name="Google Shape;193;p8"/>
          <p:cNvPicPr preferRelativeResize="0"/>
          <p:nvPr/>
        </p:nvPicPr>
        <p:blipFill rotWithShape="1">
          <a:blip r:embed="rId3">
            <a:alphaModFix/>
          </a:blip>
          <a:srcRect t="7277" b="4323"/>
          <a:stretch/>
        </p:blipFill>
        <p:spPr>
          <a:xfrm>
            <a:off x="1028700" y="538841"/>
            <a:ext cx="3100634" cy="4223959"/>
          </a:xfrm>
          <a:prstGeom prst="rect">
            <a:avLst/>
          </a:prstGeom>
          <a:noFill/>
          <a:ln>
            <a:noFill/>
          </a:ln>
        </p:spPr>
      </p:pic>
      <p:sp>
        <p:nvSpPr>
          <p:cNvPr id="194" name="Google Shape;194;p8"/>
          <p:cNvSpPr txBox="1"/>
          <p:nvPr/>
        </p:nvSpPr>
        <p:spPr>
          <a:xfrm>
            <a:off x="6746521" y="5550428"/>
            <a:ext cx="4794958" cy="453370"/>
          </a:xfrm>
          <a:prstGeom prst="rect">
            <a:avLst/>
          </a:prstGeom>
          <a:noFill/>
          <a:ln>
            <a:noFill/>
          </a:ln>
        </p:spPr>
        <p:txBody>
          <a:bodyPr spcFirstLastPara="1" wrap="square" lIns="0" tIns="0" rIns="0" bIns="0" anchor="t" anchorCtr="0">
            <a:spAutoFit/>
          </a:bodyPr>
          <a:lstStyle/>
          <a:p>
            <a:pPr marL="0" marR="0" lvl="0" indent="0" algn="l" rtl="0">
              <a:lnSpc>
                <a:spcPct val="202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 name="Google Shape;195;p8"/>
          <p:cNvSpPr txBox="1"/>
          <p:nvPr/>
        </p:nvSpPr>
        <p:spPr>
          <a:xfrm>
            <a:off x="12464342" y="5550428"/>
            <a:ext cx="4794958" cy="453370"/>
          </a:xfrm>
          <a:prstGeom prst="rect">
            <a:avLst/>
          </a:prstGeom>
          <a:noFill/>
          <a:ln>
            <a:noFill/>
          </a:ln>
        </p:spPr>
        <p:txBody>
          <a:bodyPr spcFirstLastPara="1" wrap="square" lIns="0" tIns="0" rIns="0" bIns="0" anchor="t" anchorCtr="0">
            <a:spAutoFit/>
          </a:bodyPr>
          <a:lstStyle/>
          <a:p>
            <a:pPr marL="0" marR="0" lvl="0" indent="0" algn="l" rtl="0">
              <a:lnSpc>
                <a:spcPct val="202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 name="Google Shape;196;p8"/>
          <p:cNvSpPr/>
          <p:nvPr/>
        </p:nvSpPr>
        <p:spPr>
          <a:xfrm>
            <a:off x="16470602" y="9264133"/>
            <a:ext cx="765600" cy="171300"/>
          </a:xfrm>
          <a:prstGeom prst="rect">
            <a:avLst/>
          </a:prstGeom>
          <a:solidFill>
            <a:srgbClr val="353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8"/>
          <p:cNvSpPr txBox="1"/>
          <p:nvPr/>
        </p:nvSpPr>
        <p:spPr>
          <a:xfrm>
            <a:off x="958145" y="6606778"/>
            <a:ext cx="7749820" cy="2651522"/>
          </a:xfrm>
          <a:prstGeom prst="rect">
            <a:avLst/>
          </a:prstGeom>
          <a:noFill/>
          <a:ln>
            <a:noFill/>
          </a:ln>
        </p:spPr>
        <p:txBody>
          <a:bodyPr spcFirstLastPara="1" wrap="square" lIns="0" tIns="0" rIns="0" bIns="0" anchor="t" anchorCtr="0">
            <a:spAutoFit/>
          </a:bodyPr>
          <a:lstStyle/>
          <a:p>
            <a:pPr marL="0" marR="0" lvl="0" indent="0" algn="l" rtl="0">
              <a:lnSpc>
                <a:spcPct val="120002"/>
              </a:lnSpc>
              <a:spcBef>
                <a:spcPts val="0"/>
              </a:spcBef>
              <a:spcAft>
                <a:spcPts val="0"/>
              </a:spcAft>
              <a:buClr>
                <a:srgbClr val="000000"/>
              </a:buClr>
              <a:buSzPts val="8699"/>
              <a:buFont typeface="Arial"/>
              <a:buNone/>
            </a:pPr>
            <a:r>
              <a:rPr lang="en-US" sz="8699" b="0" i="0" u="none" strike="noStrike" cap="none">
                <a:solidFill>
                  <a:srgbClr val="35382F"/>
                </a:solidFill>
                <a:latin typeface="Playfair Display"/>
                <a:ea typeface="Playfair Display"/>
                <a:cs typeface="Playfair Display"/>
                <a:sym typeface="Playfair Display"/>
              </a:rPr>
              <a:t>Books I want to read</a:t>
            </a:r>
            <a:endParaRPr sz="1400" b="0" i="0" u="none" strike="noStrike" cap="none">
              <a:solidFill>
                <a:srgbClr val="000000"/>
              </a:solidFill>
              <a:latin typeface="Arial"/>
              <a:ea typeface="Arial"/>
              <a:cs typeface="Arial"/>
              <a:sym typeface="Arial"/>
            </a:endParaRPr>
          </a:p>
        </p:txBody>
      </p:sp>
      <p:sp>
        <p:nvSpPr>
          <p:cNvPr id="198" name="Google Shape;198;p8"/>
          <p:cNvSpPr txBox="1"/>
          <p:nvPr/>
        </p:nvSpPr>
        <p:spPr>
          <a:xfrm>
            <a:off x="9710727" y="7134875"/>
            <a:ext cx="7525500" cy="1777800"/>
          </a:xfrm>
          <a:prstGeom prst="rect">
            <a:avLst/>
          </a:prstGeom>
          <a:noFill/>
          <a:ln>
            <a:noFill/>
          </a:ln>
        </p:spPr>
        <p:txBody>
          <a:bodyPr spcFirstLastPara="1" wrap="square" lIns="0" tIns="0" rIns="0" bIns="0" anchor="t" anchorCtr="0">
            <a:spAutoFit/>
          </a:bodyPr>
          <a:lstStyle/>
          <a:p>
            <a:pPr marL="0" marR="0" lvl="0" indent="0" algn="r" rtl="0">
              <a:lnSpc>
                <a:spcPct val="150000"/>
              </a:lnSpc>
              <a:spcBef>
                <a:spcPts val="0"/>
              </a:spcBef>
              <a:spcAft>
                <a:spcPts val="0"/>
              </a:spcAft>
              <a:buClr>
                <a:srgbClr val="000000"/>
              </a:buClr>
              <a:buSzPts val="2100"/>
              <a:buFont typeface="Arial"/>
              <a:buNone/>
            </a:pPr>
            <a:r>
              <a:rPr lang="en-US" sz="2100" b="0" i="0" u="none" strike="noStrike" cap="none">
                <a:solidFill>
                  <a:srgbClr val="35382F"/>
                </a:solidFill>
                <a:latin typeface="Raleway"/>
                <a:ea typeface="Raleway"/>
                <a:cs typeface="Raleway"/>
                <a:sym typeface="Raleway"/>
              </a:rPr>
              <a:t>I like to set an intention at the beginning of the year for a few books that I want to read start-to-finish. Four means one book a season--feel free to get ambitious and up your number to one a month.  </a:t>
            </a:r>
            <a:endParaRPr sz="1400" b="0" i="0" u="none" strike="noStrike" cap="none">
              <a:solidFill>
                <a:srgbClr val="000000"/>
              </a:solidFill>
              <a:latin typeface="Arial"/>
              <a:ea typeface="Arial"/>
              <a:cs typeface="Arial"/>
              <a:sym typeface="Arial"/>
            </a:endParaRPr>
          </a:p>
        </p:txBody>
      </p:sp>
      <p:grpSp>
        <p:nvGrpSpPr>
          <p:cNvPr id="199" name="Google Shape;199;p8"/>
          <p:cNvGrpSpPr/>
          <p:nvPr/>
        </p:nvGrpSpPr>
        <p:grpSpPr>
          <a:xfrm>
            <a:off x="5607331" y="5034729"/>
            <a:ext cx="3100725" cy="2183775"/>
            <a:chOff x="0" y="-38100"/>
            <a:chExt cx="4134300" cy="2911699"/>
          </a:xfrm>
        </p:grpSpPr>
        <p:sp>
          <p:nvSpPr>
            <p:cNvPr id="200" name="Google Shape;200;p8"/>
            <p:cNvSpPr txBox="1"/>
            <p:nvPr/>
          </p:nvSpPr>
          <p:spPr>
            <a:xfrm>
              <a:off x="0" y="-38100"/>
              <a:ext cx="4134300" cy="1641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000"/>
                <a:buFont typeface="Arial"/>
                <a:buNone/>
              </a:pPr>
              <a:r>
                <a:rPr lang="en-US" sz="2000" b="0" i="1" u="none" strike="noStrike" cap="none">
                  <a:solidFill>
                    <a:srgbClr val="35382F"/>
                  </a:solidFill>
                  <a:latin typeface="Montserrat"/>
                  <a:ea typeface="Montserrat"/>
                  <a:cs typeface="Montserrat"/>
                  <a:sym typeface="Montserrat"/>
                </a:rPr>
                <a:t>Peace is a Practice</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5382F"/>
                  </a:solidFill>
                  <a:latin typeface="Montserrat"/>
                  <a:ea typeface="Montserrat"/>
                  <a:cs typeface="Montserrat"/>
                  <a:sym typeface="Montserrat"/>
                </a:rPr>
                <a:t>by Morgan Harper Nichols</a:t>
              </a:r>
              <a:endParaRPr sz="2000" b="0" i="0" u="none" strike="noStrike" cap="none">
                <a:solidFill>
                  <a:srgbClr val="000000"/>
                </a:solidFill>
                <a:latin typeface="Arial"/>
                <a:ea typeface="Arial"/>
                <a:cs typeface="Arial"/>
                <a:sym typeface="Arial"/>
              </a:endParaRPr>
            </a:p>
            <a:p>
              <a:pPr marL="0" marR="0" lvl="0" indent="0" algn="l" rtl="0">
                <a:lnSpc>
                  <a:spcPct val="233333"/>
                </a:lnSpc>
                <a:spcBef>
                  <a:spcPts val="0"/>
                </a:spcBef>
                <a:spcAft>
                  <a:spcPts val="0"/>
                </a:spcAft>
                <a:buClr>
                  <a:srgbClr val="000000"/>
                </a:buClr>
                <a:buSzPts val="1200"/>
                <a:buFont typeface="Arial"/>
                <a:buNone/>
              </a:pPr>
              <a:endParaRPr sz="1200" b="0" i="0" u="none" strike="noStrike" cap="none">
                <a:solidFill>
                  <a:srgbClr val="35382F"/>
                </a:solidFill>
                <a:latin typeface="Montserrat"/>
                <a:ea typeface="Montserrat"/>
                <a:cs typeface="Montserrat"/>
                <a:sym typeface="Montserrat"/>
              </a:endParaRPr>
            </a:p>
          </p:txBody>
        </p:sp>
        <p:sp>
          <p:nvSpPr>
            <p:cNvPr id="201" name="Google Shape;201;p8"/>
            <p:cNvSpPr txBox="1"/>
            <p:nvPr/>
          </p:nvSpPr>
          <p:spPr>
            <a:xfrm>
              <a:off x="0" y="2288155"/>
              <a:ext cx="4134178" cy="585444"/>
            </a:xfrm>
            <a:prstGeom prst="rect">
              <a:avLst/>
            </a:prstGeom>
            <a:noFill/>
            <a:ln>
              <a:noFill/>
            </a:ln>
          </p:spPr>
          <p:txBody>
            <a:bodyPr spcFirstLastPara="1" wrap="square" lIns="0" tIns="0" rIns="0" bIns="0" anchor="t" anchorCtr="0">
              <a:spAutoFit/>
            </a:bodyPr>
            <a:lstStyle/>
            <a:p>
              <a:pPr marL="0" marR="0" lvl="0" indent="0" algn="l" rtl="0">
                <a:lnSpc>
                  <a:spcPct val="202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202" name="Google Shape;202;p8"/>
          <p:cNvPicPr preferRelativeResize="0"/>
          <p:nvPr/>
        </p:nvPicPr>
        <p:blipFill rotWithShape="1">
          <a:blip r:embed="rId4">
            <a:alphaModFix/>
          </a:blip>
          <a:srcRect t="6820" b="3833"/>
          <a:stretch/>
        </p:blipFill>
        <p:spPr>
          <a:xfrm>
            <a:off x="5463255" y="538841"/>
            <a:ext cx="3100634" cy="4223959"/>
          </a:xfrm>
          <a:prstGeom prst="rect">
            <a:avLst/>
          </a:prstGeom>
          <a:noFill/>
          <a:ln>
            <a:noFill/>
          </a:ln>
        </p:spPr>
      </p:pic>
      <p:grpSp>
        <p:nvGrpSpPr>
          <p:cNvPr id="203" name="Google Shape;203;p8"/>
          <p:cNvGrpSpPr/>
          <p:nvPr/>
        </p:nvGrpSpPr>
        <p:grpSpPr>
          <a:xfrm>
            <a:off x="14135627" y="5114925"/>
            <a:ext cx="3100725" cy="1472673"/>
            <a:chOff x="0" y="-38100"/>
            <a:chExt cx="4134300" cy="1963564"/>
          </a:xfrm>
        </p:grpSpPr>
        <p:sp>
          <p:nvSpPr>
            <p:cNvPr id="204" name="Google Shape;204;p8"/>
            <p:cNvSpPr txBox="1"/>
            <p:nvPr/>
          </p:nvSpPr>
          <p:spPr>
            <a:xfrm>
              <a:off x="0" y="-38100"/>
              <a:ext cx="4134300" cy="985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000"/>
                <a:buFont typeface="Arial"/>
                <a:buNone/>
              </a:pPr>
              <a:r>
                <a:rPr lang="en-US" sz="2000" b="0" i="1" u="none" strike="noStrike" cap="none">
                  <a:solidFill>
                    <a:srgbClr val="35382F"/>
                  </a:solidFill>
                  <a:latin typeface="Montserrat"/>
                  <a:ea typeface="Montserrat"/>
                  <a:cs typeface="Montserrat"/>
                  <a:sym typeface="Montserrat"/>
                </a:rPr>
                <a:t>Keep Going</a:t>
              </a:r>
              <a:endParaRPr sz="1400" b="0" i="1"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2000"/>
                <a:buFont typeface="Arial"/>
                <a:buNone/>
              </a:pPr>
              <a:r>
                <a:rPr lang="en-US" sz="2000" b="0" i="0" u="none" strike="noStrike" cap="none">
                  <a:solidFill>
                    <a:srgbClr val="35382F"/>
                  </a:solidFill>
                  <a:latin typeface="Montserrat"/>
                  <a:ea typeface="Montserrat"/>
                  <a:cs typeface="Montserrat"/>
                  <a:sym typeface="Montserrat"/>
                </a:rPr>
                <a:t>by Austin Kleon</a:t>
              </a:r>
              <a:endParaRPr sz="1400" b="0" i="0" u="none" strike="noStrike" cap="none">
                <a:solidFill>
                  <a:srgbClr val="000000"/>
                </a:solidFill>
                <a:latin typeface="Arial"/>
                <a:ea typeface="Arial"/>
                <a:cs typeface="Arial"/>
                <a:sym typeface="Arial"/>
              </a:endParaRPr>
            </a:p>
          </p:txBody>
        </p:sp>
        <p:sp>
          <p:nvSpPr>
            <p:cNvPr id="205" name="Google Shape;205;p8"/>
            <p:cNvSpPr txBox="1"/>
            <p:nvPr/>
          </p:nvSpPr>
          <p:spPr>
            <a:xfrm>
              <a:off x="0" y="1340020"/>
              <a:ext cx="4134178" cy="585444"/>
            </a:xfrm>
            <a:prstGeom prst="rect">
              <a:avLst/>
            </a:prstGeom>
            <a:noFill/>
            <a:ln>
              <a:noFill/>
            </a:ln>
          </p:spPr>
          <p:txBody>
            <a:bodyPr spcFirstLastPara="1" wrap="square" lIns="0" tIns="0" rIns="0" bIns="0" anchor="t" anchorCtr="0">
              <a:spAutoFit/>
            </a:bodyPr>
            <a:lstStyle/>
            <a:p>
              <a:pPr marL="0" marR="0" lvl="0" indent="0" algn="l" rtl="0">
                <a:lnSpc>
                  <a:spcPct val="202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206" name="Google Shape;206;p8"/>
          <p:cNvPicPr preferRelativeResize="0"/>
          <p:nvPr/>
        </p:nvPicPr>
        <p:blipFill rotWithShape="1">
          <a:blip r:embed="rId5">
            <a:alphaModFix/>
          </a:blip>
          <a:srcRect l="19330" r="25615"/>
          <a:stretch/>
        </p:blipFill>
        <p:spPr>
          <a:xfrm>
            <a:off x="14135627" y="538841"/>
            <a:ext cx="3100634" cy="4223959"/>
          </a:xfrm>
          <a:prstGeom prst="rect">
            <a:avLst/>
          </a:prstGeom>
          <a:noFill/>
          <a:ln>
            <a:noFill/>
          </a:ln>
        </p:spPr>
      </p:pic>
      <p:sp>
        <p:nvSpPr>
          <p:cNvPr id="207" name="Google Shape;207;p8"/>
          <p:cNvSpPr txBox="1"/>
          <p:nvPr/>
        </p:nvSpPr>
        <p:spPr>
          <a:xfrm>
            <a:off x="9710735" y="5698482"/>
            <a:ext cx="3100634" cy="453370"/>
          </a:xfrm>
          <a:prstGeom prst="rect">
            <a:avLst/>
          </a:prstGeom>
          <a:noFill/>
          <a:ln>
            <a:noFill/>
          </a:ln>
        </p:spPr>
        <p:txBody>
          <a:bodyPr spcFirstLastPara="1" wrap="square" lIns="0" tIns="0" rIns="0" bIns="0" anchor="t" anchorCtr="0">
            <a:spAutoFit/>
          </a:bodyPr>
          <a:lstStyle/>
          <a:p>
            <a:pPr marL="0" marR="0" lvl="0" indent="0" algn="l" rtl="0">
              <a:lnSpc>
                <a:spcPct val="202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08" name="Google Shape;208;p8"/>
          <p:cNvPicPr preferRelativeResize="0"/>
          <p:nvPr/>
        </p:nvPicPr>
        <p:blipFill rotWithShape="1">
          <a:blip r:embed="rId6">
            <a:alphaModFix/>
          </a:blip>
          <a:srcRect t="7204" b="4244"/>
          <a:stretch/>
        </p:blipFill>
        <p:spPr>
          <a:xfrm>
            <a:off x="9710735" y="538841"/>
            <a:ext cx="3100634" cy="4223959"/>
          </a:xfrm>
          <a:prstGeom prst="rect">
            <a:avLst/>
          </a:prstGeom>
          <a:noFill/>
          <a:ln>
            <a:noFill/>
          </a:ln>
        </p:spPr>
      </p:pic>
      <p:grpSp>
        <p:nvGrpSpPr>
          <p:cNvPr id="209" name="Google Shape;209;p8"/>
          <p:cNvGrpSpPr/>
          <p:nvPr/>
        </p:nvGrpSpPr>
        <p:grpSpPr>
          <a:xfrm>
            <a:off x="9710735" y="5034729"/>
            <a:ext cx="3100725" cy="1828224"/>
            <a:chOff x="0" y="-38100"/>
            <a:chExt cx="4134300" cy="2437632"/>
          </a:xfrm>
        </p:grpSpPr>
        <p:sp>
          <p:nvSpPr>
            <p:cNvPr id="210" name="Google Shape;210;p8"/>
            <p:cNvSpPr txBox="1"/>
            <p:nvPr/>
          </p:nvSpPr>
          <p:spPr>
            <a:xfrm>
              <a:off x="0" y="-38100"/>
              <a:ext cx="4134300" cy="1395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000"/>
                <a:buFont typeface="Arial"/>
                <a:buNone/>
              </a:pPr>
              <a:r>
                <a:rPr lang="en-US" sz="2000" b="0" i="1" u="none" strike="noStrike" cap="none">
                  <a:solidFill>
                    <a:srgbClr val="35382F"/>
                  </a:solidFill>
                  <a:latin typeface="Montserrat"/>
                  <a:ea typeface="Montserrat"/>
                  <a:cs typeface="Montserrat"/>
                  <a:sym typeface="Montserrat"/>
                </a:rPr>
                <a:t>A Place for Us</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5382F"/>
                  </a:solidFill>
                  <a:latin typeface="Montserrat"/>
                  <a:ea typeface="Montserrat"/>
                  <a:cs typeface="Montserrat"/>
                  <a:sym typeface="Montserrat"/>
                </a:rPr>
                <a:t>by Fatima Farheen Mirza</a:t>
              </a:r>
              <a:endParaRPr sz="1400" b="0" i="0" u="none" strike="noStrike" cap="none">
                <a:solidFill>
                  <a:srgbClr val="000000"/>
                </a:solidFill>
                <a:latin typeface="Arial"/>
                <a:ea typeface="Arial"/>
                <a:cs typeface="Arial"/>
                <a:sym typeface="Arial"/>
              </a:endParaRPr>
            </a:p>
          </p:txBody>
        </p:sp>
        <p:sp>
          <p:nvSpPr>
            <p:cNvPr id="211" name="Google Shape;211;p8"/>
            <p:cNvSpPr txBox="1"/>
            <p:nvPr/>
          </p:nvSpPr>
          <p:spPr>
            <a:xfrm>
              <a:off x="0" y="1814088"/>
              <a:ext cx="4134178" cy="585444"/>
            </a:xfrm>
            <a:prstGeom prst="rect">
              <a:avLst/>
            </a:prstGeom>
            <a:noFill/>
            <a:ln>
              <a:noFill/>
            </a:ln>
          </p:spPr>
          <p:txBody>
            <a:bodyPr spcFirstLastPara="1" wrap="square" lIns="0" tIns="0" rIns="0" bIns="0" anchor="t" anchorCtr="0">
              <a:spAutoFit/>
            </a:bodyPr>
            <a:lstStyle/>
            <a:p>
              <a:pPr marL="0" marR="0" lvl="0" indent="0" algn="l" rtl="0">
                <a:lnSpc>
                  <a:spcPct val="202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1279</Words>
  <Application>Microsoft Office PowerPoint</Application>
  <PresentationFormat>Custom</PresentationFormat>
  <Paragraphs>130</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Arimo</vt:lpstr>
      <vt:lpstr>Raleway</vt:lpstr>
      <vt:lpstr>Montserrat</vt:lpstr>
      <vt:lpstr>Playfair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Maximize Your Strengths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Danner</dc:creator>
  <cp:keywords>Vison Workbook</cp:keywords>
  <cp:lastModifiedBy>Katie Danner</cp:lastModifiedBy>
  <cp:revision>1</cp:revision>
  <dcterms:created xsi:type="dcterms:W3CDTF">2006-08-16T00:00:00Z</dcterms:created>
  <dcterms:modified xsi:type="dcterms:W3CDTF">2022-01-06T18:33:16Z</dcterms:modified>
</cp:coreProperties>
</file>